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7" r:id="rId14"/>
    <p:sldId id="269" r:id="rId15"/>
    <p:sldId id="278" r:id="rId16"/>
    <p:sldId id="273" r:id="rId17"/>
    <p:sldId id="283" r:id="rId18"/>
    <p:sldId id="279" r:id="rId19"/>
    <p:sldId id="284" r:id="rId20"/>
    <p:sldId id="281" r:id="rId21"/>
    <p:sldId id="282" r:id="rId22"/>
    <p:sldId id="285" r:id="rId23"/>
    <p:sldId id="286" r:id="rId24"/>
    <p:sldId id="287" r:id="rId25"/>
    <p:sldId id="288" r:id="rId26"/>
    <p:sldId id="289" r:id="rId27"/>
    <p:sldId id="291" r:id="rId28"/>
    <p:sldId id="290" r:id="rId29"/>
    <p:sldId id="292" r:id="rId30"/>
    <p:sldId id="293" r:id="rId31"/>
    <p:sldId id="294" r:id="rId32"/>
  </p:sldIdLst>
  <p:sldSz cx="9144000" cy="6858000" type="screen4x3"/>
  <p:notesSz cx="6858000" cy="91440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75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0A90FEF-0008-4731-B868-611442474C15}" type="datetimeFigureOut">
              <a:rPr lang="fil-PH" smtClean="0"/>
              <a:t>9/14/2010</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9C8AB66B-EFA5-44CA-A5E8-FD5C16C0CF2C}" type="slidenum">
              <a:rPr lang="fil-PH" smtClean="0"/>
              <a:t>‹#›</a:t>
            </a:fld>
            <a:endParaRPr lang="fil-PH"/>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90FEF-0008-4731-B868-611442474C15}" type="datetimeFigureOut">
              <a:rPr lang="fil-PH" smtClean="0"/>
              <a:t>9/14/2010</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90FEF-0008-4731-B868-611442474C15}" type="datetimeFigureOut">
              <a:rPr lang="fil-PH" smtClean="0"/>
              <a:t>9/14/2010</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A90FEF-0008-4731-B868-611442474C15}" type="datetimeFigureOut">
              <a:rPr lang="fil-PH" smtClean="0"/>
              <a:t>9/14/2010</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9C8AB66B-EFA5-44CA-A5E8-FD5C16C0CF2C}" type="slidenum">
              <a:rPr lang="fil-PH" smtClean="0"/>
              <a:t>‹#›</a:t>
            </a:fld>
            <a:endParaRPr lang="fil-PH"/>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90FEF-0008-4731-B868-611442474C15}" type="datetimeFigureOut">
              <a:rPr lang="fil-PH" smtClean="0"/>
              <a:t>9/14/2010</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0A90FEF-0008-4731-B868-611442474C15}" type="datetimeFigureOut">
              <a:rPr lang="fil-PH" smtClean="0"/>
              <a:t>9/14/2010</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0A90FEF-0008-4731-B868-611442474C15}" type="datetimeFigureOut">
              <a:rPr lang="fil-PH" smtClean="0"/>
              <a:t>9/14/2010</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90FEF-0008-4731-B868-611442474C15}" type="datetimeFigureOut">
              <a:rPr lang="fil-PH" smtClean="0"/>
              <a:t>9/14/2010</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0FEF-0008-4731-B868-611442474C15}" type="datetimeFigureOut">
              <a:rPr lang="fil-PH" smtClean="0"/>
              <a:t>9/14/2010</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90FEF-0008-4731-B868-611442474C15}" type="datetimeFigureOut">
              <a:rPr lang="fil-PH" smtClean="0"/>
              <a:t>9/14/2010</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90FEF-0008-4731-B868-611442474C15}" type="datetimeFigureOut">
              <a:rPr lang="fil-PH" smtClean="0"/>
              <a:t>9/14/2010</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9C8AB66B-EFA5-44CA-A5E8-FD5C16C0CF2C}" type="slidenum">
              <a:rPr lang="fil-PH" smtClean="0"/>
              <a:t>‹#›</a:t>
            </a:fld>
            <a:endParaRPr lang="fil-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0A90FEF-0008-4731-B868-611442474C15}" type="datetimeFigureOut">
              <a:rPr lang="fil-PH" smtClean="0"/>
              <a:t>9/14/2010</a:t>
            </a:fld>
            <a:endParaRPr lang="fil-PH"/>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il-PH"/>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C8AB66B-EFA5-44CA-A5E8-FD5C16C0CF2C}" type="slidenum">
              <a:rPr lang="fil-PH" smtClean="0"/>
              <a:t>‹#›</a:t>
            </a:fld>
            <a:endParaRPr lang="fil-PH"/>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uman%20Anatomy/gas%20exchange%20in%20the%20lungs.mp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uman%20Anatomy/Understanding%20Chronic%20Obstructive%20Pulmonary%20Disease%20(COPD#1).mp4" TargetMode="External"/><Relationship Id="rId2" Type="http://schemas.openxmlformats.org/officeDocument/2006/relationships/hyperlink" Target="../Human%20Anatomy/gas%20exchange%20in%20the%20lungs.mp4" TargetMode="External"/><Relationship Id="rId1" Type="http://schemas.openxmlformats.org/officeDocument/2006/relationships/slideLayout" Target="../slideLayouts/slideLayout7.xml"/><Relationship Id="rId6" Type="http://schemas.openxmlformats.org/officeDocument/2006/relationships/hyperlink" Target="../Human%20Anatomy/Treating%20Asthma%20(Asthma%20#2).mp4" TargetMode="External"/><Relationship Id="rId5" Type="http://schemas.openxmlformats.org/officeDocument/2006/relationships/hyperlink" Target="../Human%20Anatomy/Understanding%20Asthma%20(Asthma%20#1).mp4" TargetMode="External"/><Relationship Id="rId4" Type="http://schemas.openxmlformats.org/officeDocument/2006/relationships/hyperlink" Target="../Human%20Anatomy/eMPHYSEMA.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uman%20Anatomy/PNEUMONIA.mp4" TargetMode="External"/><Relationship Id="rId2" Type="http://schemas.openxmlformats.org/officeDocument/2006/relationships/hyperlink" Target="../Human%20Anatomy/gas%20exchange%20in%20the%20lungs.mp4"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311136"/>
            <a:ext cx="8845755" cy="923330"/>
          </a:xfrm>
          <a:prstGeom prst="rect">
            <a:avLst/>
          </a:prstGeom>
          <a:noFill/>
        </p:spPr>
        <p:txBody>
          <a:bodyPr wrap="none" rtlCol="0">
            <a:spAutoFit/>
          </a:bodyPr>
          <a:lstStyle/>
          <a:p>
            <a:r>
              <a:rPr lang="fil-PH" sz="5400" dirty="0" smtClean="0">
                <a:effectLst>
                  <a:outerShdw blurRad="38100" dist="38100" dir="2700000" algn="tl">
                    <a:srgbClr val="000000">
                      <a:alpha val="43137"/>
                    </a:srgbClr>
                  </a:outerShdw>
                </a:effectLst>
                <a:latin typeface="Bodoni MT Condensed" pitchFamily="18" charset="0"/>
              </a:rPr>
              <a:t>The Integumentary System</a:t>
            </a:r>
            <a:endParaRPr lang="fil-PH" sz="5400" dirty="0">
              <a:effectLst>
                <a:outerShdw blurRad="38100" dist="38100" dir="2700000" algn="tl">
                  <a:srgbClr val="000000">
                    <a:alpha val="43137"/>
                  </a:srgbClr>
                </a:outerShdw>
              </a:effectLst>
              <a:latin typeface="Bodoni MT Condensed"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228600"/>
            <a:ext cx="3206955" cy="409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5257800" cy="4154984"/>
          </a:xfrm>
          <a:prstGeom prst="rect">
            <a:avLst/>
          </a:prstGeom>
        </p:spPr>
        <p:txBody>
          <a:bodyPr wrap="square">
            <a:spAutoFit/>
          </a:bodyPr>
          <a:lstStyle/>
          <a:p>
            <a:r>
              <a:rPr lang="en-US" sz="2400" b="1" dirty="0" smtClean="0">
                <a:solidFill>
                  <a:srgbClr val="FF0000"/>
                </a:solidFill>
              </a:rPr>
              <a:t>The skeletal system functions of the human body include: </a:t>
            </a:r>
          </a:p>
          <a:p>
            <a:endParaRPr lang="en-US" sz="2400" dirty="0"/>
          </a:p>
          <a:p>
            <a:pPr marL="342900" indent="-342900">
              <a:buFont typeface="Arial" pitchFamily="34" charset="0"/>
              <a:buChar char="•"/>
            </a:pPr>
            <a:r>
              <a:rPr lang="en-US" sz="2400" dirty="0" smtClean="0">
                <a:solidFill>
                  <a:srgbClr val="FFFF00"/>
                </a:solidFill>
              </a:rPr>
              <a:t>Support</a:t>
            </a:r>
          </a:p>
          <a:p>
            <a:pPr marL="342900" indent="-342900">
              <a:buFont typeface="Arial" pitchFamily="34" charset="0"/>
              <a:buChar char="•"/>
            </a:pPr>
            <a:r>
              <a:rPr lang="en-US" sz="2400" dirty="0" smtClean="0">
                <a:solidFill>
                  <a:srgbClr val="FFFF00"/>
                </a:solidFill>
              </a:rPr>
              <a:t>Protection</a:t>
            </a:r>
          </a:p>
          <a:p>
            <a:pPr marL="342900" indent="-342900">
              <a:buFont typeface="Arial" pitchFamily="34" charset="0"/>
              <a:buChar char="•"/>
            </a:pPr>
            <a:r>
              <a:rPr lang="en-US" sz="2400" dirty="0" smtClean="0">
                <a:solidFill>
                  <a:srgbClr val="FFFF00"/>
                </a:solidFill>
              </a:rPr>
              <a:t>Helping in movement</a:t>
            </a:r>
          </a:p>
          <a:p>
            <a:pPr marL="342900" indent="-342900">
              <a:buFont typeface="Arial" pitchFamily="34" charset="0"/>
              <a:buChar char="•"/>
            </a:pPr>
            <a:r>
              <a:rPr lang="en-US" sz="2400" dirty="0" smtClean="0">
                <a:solidFill>
                  <a:srgbClr val="FFFF00"/>
                </a:solidFill>
              </a:rPr>
              <a:t>Storage of minerals</a:t>
            </a:r>
          </a:p>
          <a:p>
            <a:pPr marL="342900" indent="-342900">
              <a:buFont typeface="Arial" pitchFamily="34" charset="0"/>
              <a:buChar char="•"/>
            </a:pPr>
            <a:r>
              <a:rPr lang="en-US" sz="2400" dirty="0" smtClean="0">
                <a:solidFill>
                  <a:srgbClr val="FFFF00"/>
                </a:solidFill>
              </a:rPr>
              <a:t>Production of red blood cells</a:t>
            </a:r>
          </a:p>
          <a:p>
            <a:pPr marL="342900" indent="-342900">
              <a:buFont typeface="Arial" pitchFamily="34" charset="0"/>
              <a:buChar char="•"/>
            </a:pPr>
            <a:r>
              <a:rPr lang="en-US" sz="2400" dirty="0" smtClean="0">
                <a:solidFill>
                  <a:srgbClr val="FFFF00"/>
                </a:solidFill>
              </a:rPr>
              <a:t>Chemical energy storage</a:t>
            </a:r>
            <a:endParaRPr lang="en-US" sz="24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28600"/>
            <a:ext cx="3331369" cy="5610726"/>
          </a:xfrm>
          <a:prstGeom prst="rect">
            <a:avLst/>
          </a:prstGeom>
        </p:spPr>
      </p:pic>
    </p:spTree>
    <p:extLst>
      <p:ext uri="{BB962C8B-B14F-4D97-AF65-F5344CB8AC3E}">
        <p14:creationId xmlns:p14="http://schemas.microsoft.com/office/powerpoint/2010/main" val="299911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83304" y="210185"/>
            <a:ext cx="5462587" cy="571500"/>
          </a:xfrm>
          <a:prstGeom prst="rect">
            <a:avLst/>
          </a:prstGeom>
          <a:noFill/>
          <a:ln>
            <a:noFill/>
          </a:ln>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l-PH" dirty="0" smtClean="0">
                <a:latin typeface="Bernard MT Condensed" pitchFamily="18" charset="0"/>
              </a:rPr>
              <a:t>The Skeletal System</a:t>
            </a:r>
            <a:endParaRPr lang="fil-PH" dirty="0">
              <a:latin typeface="Bernard MT Condensed" pitchFamily="18" charset="0"/>
            </a:endParaRPr>
          </a:p>
        </p:txBody>
      </p:sp>
      <p:sp>
        <p:nvSpPr>
          <p:cNvPr id="5" name="Text Box 12"/>
          <p:cNvSpPr txBox="1">
            <a:spLocks noChangeArrowheads="1"/>
          </p:cNvSpPr>
          <p:nvPr/>
        </p:nvSpPr>
        <p:spPr bwMode="auto">
          <a:xfrm>
            <a:off x="397192" y="956310"/>
            <a:ext cx="2332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l-PH" sz="4000" dirty="0">
                <a:solidFill>
                  <a:srgbClr val="FF0000"/>
                </a:solidFill>
                <a:latin typeface="Bodoni MT Condensed" pitchFamily="18" charset="0"/>
              </a:rPr>
              <a:t>SUPPORT</a:t>
            </a:r>
          </a:p>
        </p:txBody>
      </p:sp>
      <p:sp>
        <p:nvSpPr>
          <p:cNvPr id="6" name="Text Box 13"/>
          <p:cNvSpPr txBox="1">
            <a:spLocks noChangeArrowheads="1"/>
          </p:cNvSpPr>
          <p:nvPr/>
        </p:nvSpPr>
        <p:spPr bwMode="auto">
          <a:xfrm>
            <a:off x="397192" y="2143760"/>
            <a:ext cx="23396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l-PH" sz="4000">
                <a:solidFill>
                  <a:srgbClr val="FF0000"/>
                </a:solidFill>
                <a:latin typeface="Bodoni MT Condensed" pitchFamily="18" charset="0"/>
              </a:rPr>
              <a:t>STORAGE</a:t>
            </a:r>
          </a:p>
        </p:txBody>
      </p:sp>
      <p:sp>
        <p:nvSpPr>
          <p:cNvPr id="7" name="Text Box 14"/>
          <p:cNvSpPr txBox="1">
            <a:spLocks noChangeArrowheads="1"/>
          </p:cNvSpPr>
          <p:nvPr/>
        </p:nvSpPr>
        <p:spPr bwMode="auto">
          <a:xfrm>
            <a:off x="397192" y="3194685"/>
            <a:ext cx="31566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l-PH" sz="4000">
                <a:solidFill>
                  <a:srgbClr val="FF0000"/>
                </a:solidFill>
                <a:latin typeface="Bodoni MT Condensed" pitchFamily="18" charset="0"/>
              </a:rPr>
              <a:t>BLOOD CELL </a:t>
            </a:r>
          </a:p>
          <a:p>
            <a:r>
              <a:rPr lang="fil-PH" sz="4000">
                <a:solidFill>
                  <a:srgbClr val="FF0000"/>
                </a:solidFill>
                <a:latin typeface="Bodoni MT Condensed" pitchFamily="18" charset="0"/>
              </a:rPr>
              <a:t>PRODUCTION</a:t>
            </a:r>
          </a:p>
        </p:txBody>
      </p:sp>
      <p:sp>
        <p:nvSpPr>
          <p:cNvPr id="8" name="Text Box 15"/>
          <p:cNvSpPr txBox="1">
            <a:spLocks noChangeArrowheads="1"/>
          </p:cNvSpPr>
          <p:nvPr/>
        </p:nvSpPr>
        <p:spPr bwMode="auto">
          <a:xfrm>
            <a:off x="397192" y="4674235"/>
            <a:ext cx="31438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l-PH" sz="4000">
                <a:solidFill>
                  <a:srgbClr val="FF0000"/>
                </a:solidFill>
                <a:latin typeface="Bodoni MT Condensed" pitchFamily="18" charset="0"/>
              </a:rPr>
              <a:t>PROTECTION</a:t>
            </a:r>
          </a:p>
        </p:txBody>
      </p:sp>
      <p:sp>
        <p:nvSpPr>
          <p:cNvPr id="9" name="Text Box 16"/>
          <p:cNvSpPr txBox="1">
            <a:spLocks noChangeArrowheads="1"/>
          </p:cNvSpPr>
          <p:nvPr/>
        </p:nvSpPr>
        <p:spPr bwMode="auto">
          <a:xfrm>
            <a:off x="397192" y="5512435"/>
            <a:ext cx="25929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l-PH" sz="4000">
                <a:solidFill>
                  <a:srgbClr val="FF0000"/>
                </a:solidFill>
                <a:latin typeface="Bodoni MT Condensed" pitchFamily="18" charset="0"/>
              </a:rPr>
              <a:t>LEVERAGE</a:t>
            </a:r>
          </a:p>
        </p:txBody>
      </p:sp>
      <p:sp>
        <p:nvSpPr>
          <p:cNvPr id="10" name="Text Box 17"/>
          <p:cNvSpPr txBox="1">
            <a:spLocks noChangeArrowheads="1"/>
          </p:cNvSpPr>
          <p:nvPr/>
        </p:nvSpPr>
        <p:spPr bwMode="auto">
          <a:xfrm>
            <a:off x="2616516" y="1061085"/>
            <a:ext cx="3844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fil-PH" dirty="0">
                <a:solidFill>
                  <a:srgbClr val="FFCC00"/>
                </a:solidFill>
              </a:rPr>
              <a:t> Provides support to the body</a:t>
            </a:r>
          </a:p>
          <a:p>
            <a:pPr>
              <a:buFontTx/>
              <a:buChar char="•"/>
            </a:pPr>
            <a:r>
              <a:rPr lang="fil-PH" dirty="0">
                <a:solidFill>
                  <a:srgbClr val="FFCC00"/>
                </a:solidFill>
              </a:rPr>
              <a:t> provides framework for attachment</a:t>
            </a:r>
          </a:p>
        </p:txBody>
      </p:sp>
      <p:sp>
        <p:nvSpPr>
          <p:cNvPr id="11" name="Text Box 18"/>
          <p:cNvSpPr txBox="1">
            <a:spLocks noChangeArrowheads="1"/>
          </p:cNvSpPr>
          <p:nvPr/>
        </p:nvSpPr>
        <p:spPr bwMode="auto">
          <a:xfrm>
            <a:off x="2565716" y="2004060"/>
            <a:ext cx="3933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fil-PH" dirty="0">
                <a:solidFill>
                  <a:srgbClr val="FFCC00"/>
                </a:solidFill>
              </a:rPr>
              <a:t> Maintains normal Ca</a:t>
            </a:r>
            <a:r>
              <a:rPr lang="fil-PH" baseline="30000" dirty="0">
                <a:solidFill>
                  <a:srgbClr val="FFCC00"/>
                </a:solidFill>
              </a:rPr>
              <a:t>+</a:t>
            </a:r>
            <a:r>
              <a:rPr lang="fil-PH" dirty="0">
                <a:solidFill>
                  <a:srgbClr val="FFCC00"/>
                </a:solidFill>
              </a:rPr>
              <a:t> and PO</a:t>
            </a:r>
            <a:r>
              <a:rPr lang="fil-PH" baseline="-25000" dirty="0">
                <a:solidFill>
                  <a:srgbClr val="FFCC00"/>
                </a:solidFill>
              </a:rPr>
              <a:t>4</a:t>
            </a:r>
          </a:p>
          <a:p>
            <a:r>
              <a:rPr lang="fil-PH" dirty="0">
                <a:solidFill>
                  <a:srgbClr val="FFCC00"/>
                </a:solidFill>
              </a:rPr>
              <a:t>  concentration inthe body fluids </a:t>
            </a:r>
          </a:p>
          <a:p>
            <a:pPr>
              <a:buFontTx/>
              <a:buChar char="•"/>
            </a:pPr>
            <a:r>
              <a:rPr lang="fil-PH" dirty="0">
                <a:solidFill>
                  <a:srgbClr val="FFCC00"/>
                </a:solidFill>
              </a:rPr>
              <a:t> stores glycerides where yellow one </a:t>
            </a:r>
          </a:p>
          <a:p>
            <a:r>
              <a:rPr lang="fil-PH" dirty="0">
                <a:solidFill>
                  <a:srgbClr val="FFCC00"/>
                </a:solidFill>
              </a:rPr>
              <a:t>  marrow are present</a:t>
            </a:r>
          </a:p>
        </p:txBody>
      </p:sp>
      <p:sp>
        <p:nvSpPr>
          <p:cNvPr id="12" name="Text Box 20"/>
          <p:cNvSpPr txBox="1">
            <a:spLocks noChangeArrowheads="1"/>
          </p:cNvSpPr>
          <p:nvPr/>
        </p:nvSpPr>
        <p:spPr bwMode="auto">
          <a:xfrm>
            <a:off x="3218972" y="4885373"/>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fil-PH" dirty="0">
                <a:solidFill>
                  <a:srgbClr val="FFCC00"/>
                </a:solidFill>
              </a:rPr>
              <a:t> protects the internal organs</a:t>
            </a:r>
          </a:p>
        </p:txBody>
      </p:sp>
      <p:sp>
        <p:nvSpPr>
          <p:cNvPr id="13" name="Text Box 21"/>
          <p:cNvSpPr txBox="1">
            <a:spLocks noChangeArrowheads="1"/>
          </p:cNvSpPr>
          <p:nvPr/>
        </p:nvSpPr>
        <p:spPr bwMode="auto">
          <a:xfrm>
            <a:off x="2706391" y="5578971"/>
            <a:ext cx="455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fil-PH" dirty="0">
                <a:solidFill>
                  <a:srgbClr val="FFCC00"/>
                </a:solidFill>
              </a:rPr>
              <a:t> act as levers that changes the magnitude </a:t>
            </a:r>
          </a:p>
          <a:p>
            <a:r>
              <a:rPr lang="fil-PH" dirty="0">
                <a:solidFill>
                  <a:srgbClr val="FFCC00"/>
                </a:solidFill>
              </a:rPr>
              <a:t>  &amp; direction of the skeletal muscles</a:t>
            </a:r>
          </a:p>
        </p:txBody>
      </p:sp>
      <p:sp>
        <p:nvSpPr>
          <p:cNvPr id="14" name="Text Box 19"/>
          <p:cNvSpPr txBox="1">
            <a:spLocks noChangeArrowheads="1"/>
          </p:cNvSpPr>
          <p:nvPr/>
        </p:nvSpPr>
        <p:spPr bwMode="auto">
          <a:xfrm>
            <a:off x="3234212" y="3535729"/>
            <a:ext cx="3654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fil-PH">
                <a:solidFill>
                  <a:srgbClr val="FFCC00"/>
                </a:solidFill>
              </a:rPr>
              <a:t> produce RBC &amp; WBC where red </a:t>
            </a:r>
          </a:p>
          <a:p>
            <a:r>
              <a:rPr lang="fil-PH">
                <a:solidFill>
                  <a:srgbClr val="FFCC00"/>
                </a:solidFill>
              </a:rPr>
              <a:t>  marrow are present</a:t>
            </a:r>
          </a:p>
        </p:txBody>
      </p:sp>
    </p:spTree>
    <p:extLst>
      <p:ext uri="{BB962C8B-B14F-4D97-AF65-F5344CB8AC3E}">
        <p14:creationId xmlns:p14="http://schemas.microsoft.com/office/powerpoint/2010/main" val="380871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4" name="Rectangle 1"/>
          <p:cNvSpPr>
            <a:spLocks noChangeArrowheads="1"/>
          </p:cNvSpPr>
          <p:nvPr/>
        </p:nvSpPr>
        <p:spPr bwMode="auto">
          <a:xfrm>
            <a:off x="4419600" y="1577925"/>
            <a:ext cx="44196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1800" b="0" i="0" u="none" strike="noStrike" cap="none" normalizeH="0" baseline="0" dirty="0" smtClean="0">
                <a:ln>
                  <a:noFill/>
                </a:ln>
                <a:solidFill>
                  <a:schemeClr val="tx1"/>
                </a:solidFill>
                <a:effectLst/>
                <a:latin typeface="Arial" charset="0"/>
                <a:cs typeface="Arial" charset="0"/>
              </a:rPr>
              <a:t>A </a:t>
            </a:r>
            <a:r>
              <a:rPr kumimoji="0" lang="fil-PH" sz="2000" b="1" i="0" u="none" strike="noStrike" cap="none" normalizeH="0" baseline="0" dirty="0" smtClean="0">
                <a:ln>
                  <a:noFill/>
                </a:ln>
                <a:solidFill>
                  <a:srgbClr val="92D050"/>
                </a:solidFill>
                <a:effectLst>
                  <a:outerShdw blurRad="38100" dist="38100" dir="2700000" algn="tl">
                    <a:srgbClr val="000000">
                      <a:alpha val="43137"/>
                    </a:srgbClr>
                  </a:outerShdw>
                </a:effectLst>
                <a:latin typeface="Arial" charset="0"/>
                <a:cs typeface="Arial" charset="0"/>
              </a:rPr>
              <a:t>fracture</a:t>
            </a:r>
            <a:r>
              <a:rPr kumimoji="0" lang="fil-PH" sz="1800" b="0" i="0" u="none" strike="noStrike" cap="none" normalizeH="0" baseline="0" dirty="0" smtClean="0">
                <a:ln>
                  <a:noFill/>
                </a:ln>
                <a:solidFill>
                  <a:schemeClr val="tx1"/>
                </a:solidFill>
                <a:effectLst/>
                <a:latin typeface="Arial" charset="0"/>
                <a:cs typeface="Arial" charset="0"/>
              </a:rPr>
              <a:t> is breakage of a bone,</a:t>
            </a:r>
            <a:r>
              <a:rPr kumimoji="0" lang="fil-PH" sz="1800" b="0" i="0" u="none" strike="noStrike" cap="none" normalizeH="0" dirty="0" smtClean="0">
                <a:ln>
                  <a:noFill/>
                </a:ln>
                <a:solidFill>
                  <a:schemeClr val="tx1"/>
                </a:solidFill>
                <a:effectLst/>
                <a:latin typeface="Arial" charset="0"/>
                <a:cs typeface="Arial" charset="0"/>
              </a:rPr>
              <a:t> and it </a:t>
            </a:r>
            <a:r>
              <a:rPr kumimoji="0" lang="fil-PH" sz="1800" b="0" i="0" u="none" strike="noStrike" cap="none" normalizeH="0" baseline="0" dirty="0" smtClean="0">
                <a:ln>
                  <a:noFill/>
                </a:ln>
                <a:solidFill>
                  <a:schemeClr val="tx1"/>
                </a:solidFill>
                <a:effectLst/>
                <a:latin typeface="Arial" charset="0"/>
                <a:cs typeface="Arial" charset="0"/>
              </a:rPr>
              <a:t>may be complete or incomplete.</a:t>
            </a:r>
            <a:br>
              <a:rPr kumimoji="0" lang="fil-PH" sz="1800" b="0" i="0" u="none" strike="noStrike" cap="none" normalizeH="0" baseline="0" dirty="0" smtClean="0">
                <a:ln>
                  <a:noFill/>
                </a:ln>
                <a:solidFill>
                  <a:schemeClr val="tx1"/>
                </a:solidFill>
                <a:effectLst/>
                <a:latin typeface="Arial" charset="0"/>
                <a:cs typeface="Arial" charset="0"/>
              </a:rPr>
            </a:br>
            <a:r>
              <a:rPr kumimoji="0" lang="fil-PH" sz="1800" b="0" i="0" u="none" strike="noStrike" cap="none" normalizeH="0" baseline="0" dirty="0" smtClean="0">
                <a:ln>
                  <a:noFill/>
                </a:ln>
                <a:solidFill>
                  <a:schemeClr val="tx1"/>
                </a:solidFill>
                <a:effectLst/>
                <a:latin typeface="Arial" charset="0"/>
                <a:cs typeface="Arial" charset="0"/>
              </a:rPr>
              <a:t>  </a:t>
            </a:r>
            <a:r>
              <a:rPr kumimoji="0" lang="fil-PH" sz="200" b="0" i="0" u="none" strike="noStrike" cap="none" normalizeH="0" baseline="0" dirty="0" smtClean="0">
                <a:ln>
                  <a:noFill/>
                </a:ln>
                <a:solidFill>
                  <a:schemeClr val="tx1"/>
                </a:solidFill>
                <a:effectLst/>
                <a:latin typeface="Arial" charset="0"/>
                <a:cs typeface="Arial" charset="0"/>
              </a:rPr>
              <a:t/>
            </a:r>
            <a:br>
              <a:rPr kumimoji="0" lang="fil-PH" sz="200" b="0" i="0" u="none" strike="noStrike" cap="none" normalizeH="0" baseline="0" dirty="0" smtClean="0">
                <a:ln>
                  <a:noFill/>
                </a:ln>
                <a:solidFill>
                  <a:schemeClr val="tx1"/>
                </a:solidFill>
                <a:effectLst/>
                <a:latin typeface="Arial" charset="0"/>
                <a:cs typeface="Arial" charset="0"/>
              </a:rPr>
            </a:br>
            <a:endParaRPr kumimoji="0" lang="fil-PH" sz="1800" b="0" i="0" u="none" strike="noStrike" cap="none" normalizeH="0" baseline="0" dirty="0" smtClean="0">
              <a:ln>
                <a:noFill/>
              </a:ln>
              <a:solidFill>
                <a:schemeClr val="tx1"/>
              </a:solidFill>
              <a:effectLst/>
              <a:latin typeface="Arial" charset="0"/>
              <a:cs typeface="Arial" charset="0"/>
            </a:endParaRPr>
          </a:p>
        </p:txBody>
      </p:sp>
      <p:pic>
        <p:nvPicPr>
          <p:cNvPr id="1026" name="Picture 2" descr="http://www.ivy-rose.co.uk/Images/inde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143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ivy-rose.co.uk/12by12_spa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6002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ivy-rose.co.uk/12by12_spa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6002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732236"/>
            <a:ext cx="6172200" cy="4034425"/>
          </a:xfrm>
          <a:prstGeom prst="rect">
            <a:avLst/>
          </a:prstGeom>
        </p:spPr>
      </p:pic>
      <p:sp>
        <p:nvSpPr>
          <p:cNvPr id="21" name="Rectangle 20"/>
          <p:cNvSpPr/>
          <p:nvPr/>
        </p:nvSpPr>
        <p:spPr>
          <a:xfrm>
            <a:off x="155575" y="2732236"/>
            <a:ext cx="2317116" cy="1754326"/>
          </a:xfrm>
          <a:prstGeom prst="rect">
            <a:avLst/>
          </a:prstGeom>
        </p:spPr>
        <p:txBody>
          <a:bodyPr wrap="square">
            <a:spAutoFit/>
          </a:bodyPr>
          <a:lstStyle/>
          <a:p>
            <a:pPr lvl="0" fontAlgn="base">
              <a:spcBef>
                <a:spcPct val="0"/>
              </a:spcBef>
              <a:spcAft>
                <a:spcPct val="0"/>
              </a:spcAft>
            </a:pPr>
            <a:r>
              <a:rPr lang="fil-PH" dirty="0">
                <a:solidFill>
                  <a:srgbClr val="FFFF00"/>
                </a:solidFill>
                <a:latin typeface="Arial" charset="0"/>
                <a:cs typeface="Arial" charset="0"/>
              </a:rPr>
              <a:t>The following table summarises six types of fracture. </a:t>
            </a:r>
          </a:p>
        </p:txBody>
      </p:sp>
      <p:sp>
        <p:nvSpPr>
          <p:cNvPr id="22" name="TextBox 21"/>
          <p:cNvSpPr txBox="1"/>
          <p:nvPr/>
        </p:nvSpPr>
        <p:spPr>
          <a:xfrm>
            <a:off x="533400" y="885427"/>
            <a:ext cx="8096768" cy="461665"/>
          </a:xfrm>
          <a:prstGeom prst="rect">
            <a:avLst/>
          </a:prstGeom>
          <a:noFill/>
          <a:ln w="12700">
            <a:noFill/>
          </a:ln>
        </p:spPr>
        <p:txBody>
          <a:bodyPr wrap="none" rtlCol="0">
            <a:spAutoFit/>
          </a:bodyPr>
          <a:lstStyle/>
          <a:p>
            <a:r>
              <a:rPr lang="fil-PH" sz="2400" b="1" dirty="0" smtClean="0">
                <a:effectLst>
                  <a:outerShdw blurRad="38100" dist="38100" dir="2700000" algn="tl">
                    <a:srgbClr val="000000">
                      <a:alpha val="43137"/>
                    </a:srgbClr>
                  </a:outerShdw>
                </a:effectLst>
              </a:rPr>
              <a:t>1. </a:t>
            </a:r>
            <a:r>
              <a:rPr lang="en-US" sz="2400" b="1" dirty="0"/>
              <a:t>Types of Fractures (and their causes</a:t>
            </a:r>
            <a:r>
              <a:rPr lang="en-US" sz="2400" b="1" dirty="0" smtClean="0"/>
              <a:t>)</a:t>
            </a:r>
            <a:endParaRPr lang="en-US" sz="2400" b="1" dirty="0"/>
          </a:p>
        </p:txBody>
      </p:sp>
    </p:spTree>
    <p:extLst>
      <p:ext uri="{BB962C8B-B14F-4D97-AF65-F5344CB8AC3E}">
        <p14:creationId xmlns:p14="http://schemas.microsoft.com/office/powerpoint/2010/main" val="50419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pic>
        <p:nvPicPr>
          <p:cNvPr id="1026" name="Picture 2" descr="http://www.ivy-rose.co.uk/Images/inde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143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ivy-rose.co.uk/12by12_spa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6002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ivy-rose.co.uk/12by12_spa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600200"/>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33400" y="885427"/>
            <a:ext cx="8096768" cy="461665"/>
          </a:xfrm>
          <a:prstGeom prst="rect">
            <a:avLst/>
          </a:prstGeom>
          <a:noFill/>
          <a:ln w="12700">
            <a:noFill/>
          </a:ln>
        </p:spPr>
        <p:txBody>
          <a:bodyPr wrap="none" rtlCol="0">
            <a:spAutoFit/>
          </a:bodyPr>
          <a:lstStyle/>
          <a:p>
            <a:r>
              <a:rPr lang="fil-PH" sz="2400" b="1" dirty="0" smtClean="0">
                <a:effectLst>
                  <a:outerShdw blurRad="38100" dist="38100" dir="2700000" algn="tl">
                    <a:srgbClr val="000000">
                      <a:alpha val="43137"/>
                    </a:srgbClr>
                  </a:outerShdw>
                </a:effectLst>
              </a:rPr>
              <a:t>1. </a:t>
            </a:r>
            <a:r>
              <a:rPr lang="en-US" sz="2400" b="1" dirty="0"/>
              <a:t>Types of Fractures (and their causes</a:t>
            </a:r>
            <a:r>
              <a:rPr lang="en-US" sz="2400" b="1" dirty="0" smtClean="0"/>
              <a:t>)</a:t>
            </a:r>
            <a:endParaRPr lang="en-US" sz="2400" b="1" dirty="0"/>
          </a:p>
        </p:txBody>
      </p:sp>
      <p:sp>
        <p:nvSpPr>
          <p:cNvPr id="6" name="TextBox 5"/>
          <p:cNvSpPr txBox="1"/>
          <p:nvPr/>
        </p:nvSpPr>
        <p:spPr>
          <a:xfrm>
            <a:off x="990600" y="1347092"/>
            <a:ext cx="3095719"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cominuted</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sp>
        <p:nvSpPr>
          <p:cNvPr id="7" name="TextBox 6"/>
          <p:cNvSpPr txBox="1"/>
          <p:nvPr/>
        </p:nvSpPr>
        <p:spPr>
          <a:xfrm>
            <a:off x="3810000" y="1447800"/>
            <a:ext cx="4953000" cy="1754326"/>
          </a:xfrm>
          <a:prstGeom prst="rect">
            <a:avLst/>
          </a:prstGeom>
          <a:noFill/>
        </p:spPr>
        <p:txBody>
          <a:bodyPr wrap="square" rtlCol="0">
            <a:spAutoFit/>
          </a:bodyPr>
          <a:lstStyle/>
          <a:p>
            <a:r>
              <a:rPr lang="en-US" dirty="0"/>
              <a:t>A fracture in which the bone is broken into more than two pieces.</a:t>
            </a:r>
            <a:br>
              <a:rPr lang="en-US" dirty="0"/>
            </a:br>
            <a:r>
              <a:rPr lang="en-US" dirty="0"/>
              <a:t>A crushing force is usually responsible and there is extensive injury to surrounding soft tissues is common.</a:t>
            </a:r>
            <a:endParaRPr lang="fil-PH" dirty="0"/>
          </a:p>
        </p:txBody>
      </p:sp>
      <p:sp>
        <p:nvSpPr>
          <p:cNvPr id="27" name="TextBox 26"/>
          <p:cNvSpPr txBox="1"/>
          <p:nvPr/>
        </p:nvSpPr>
        <p:spPr>
          <a:xfrm>
            <a:off x="990599" y="3056324"/>
            <a:ext cx="2858475"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impacted</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sp>
        <p:nvSpPr>
          <p:cNvPr id="28" name="TextBox 27"/>
          <p:cNvSpPr txBox="1"/>
          <p:nvPr/>
        </p:nvSpPr>
        <p:spPr>
          <a:xfrm>
            <a:off x="1676400" y="3657600"/>
            <a:ext cx="6892808" cy="646331"/>
          </a:xfrm>
          <a:prstGeom prst="rect">
            <a:avLst/>
          </a:prstGeom>
          <a:noFill/>
        </p:spPr>
        <p:txBody>
          <a:bodyPr wrap="square" rtlCol="0">
            <a:spAutoFit/>
          </a:bodyPr>
          <a:lstStyle/>
          <a:p>
            <a:r>
              <a:rPr lang="en-US" dirty="0"/>
              <a:t>A fracture in which the bones involved are driven into each other.</a:t>
            </a:r>
            <a:endParaRPr lang="fil-PH" dirty="0"/>
          </a:p>
        </p:txBody>
      </p:sp>
      <p:sp>
        <p:nvSpPr>
          <p:cNvPr id="8" name="TextBox 7"/>
          <p:cNvSpPr txBox="1"/>
          <p:nvPr/>
        </p:nvSpPr>
        <p:spPr>
          <a:xfrm>
            <a:off x="1524000" y="5105400"/>
            <a:ext cx="7239000" cy="1200329"/>
          </a:xfrm>
          <a:prstGeom prst="rect">
            <a:avLst/>
          </a:prstGeom>
          <a:noFill/>
        </p:spPr>
        <p:txBody>
          <a:bodyPr wrap="square" rtlCol="0">
            <a:spAutoFit/>
          </a:bodyPr>
          <a:lstStyle/>
          <a:p>
            <a:r>
              <a:rPr lang="en-US" dirty="0"/>
              <a:t>A broken bone that also involves damage to other organs - in addition to broken Bone(s) and possibly also broken skin. An example is a broken rib that punctures a lung.</a:t>
            </a:r>
            <a:endParaRPr lang="fil-PH" dirty="0"/>
          </a:p>
        </p:txBody>
      </p:sp>
      <p:sp>
        <p:nvSpPr>
          <p:cNvPr id="30" name="TextBox 29"/>
          <p:cNvSpPr txBox="1"/>
          <p:nvPr/>
        </p:nvSpPr>
        <p:spPr>
          <a:xfrm>
            <a:off x="990600" y="4488359"/>
            <a:ext cx="3642344"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complicated</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spTree>
    <p:extLst>
      <p:ext uri="{BB962C8B-B14F-4D97-AF65-F5344CB8AC3E}">
        <p14:creationId xmlns:p14="http://schemas.microsoft.com/office/powerpoint/2010/main" val="300687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6" name="TextBox 5"/>
          <p:cNvSpPr txBox="1"/>
          <p:nvPr/>
        </p:nvSpPr>
        <p:spPr>
          <a:xfrm>
            <a:off x="533400" y="885427"/>
            <a:ext cx="4762842" cy="461665"/>
          </a:xfrm>
          <a:prstGeom prst="rect">
            <a:avLst/>
          </a:prstGeom>
          <a:noFill/>
          <a:ln w="12700">
            <a:noFill/>
          </a:ln>
        </p:spPr>
        <p:txBody>
          <a:bodyPr wrap="none" rtlCol="0">
            <a:spAutoFit/>
          </a:bodyPr>
          <a:lstStyle/>
          <a:p>
            <a:r>
              <a:rPr lang="fil-PH" sz="2400" b="1" dirty="0">
                <a:effectLst>
                  <a:outerShdw blurRad="38100" dist="38100" dir="2700000" algn="tl">
                    <a:srgbClr val="000000">
                      <a:alpha val="43137"/>
                    </a:srgbClr>
                  </a:outerShdw>
                </a:effectLst>
              </a:rPr>
              <a:t>2</a:t>
            </a:r>
            <a:r>
              <a:rPr lang="fil-PH" sz="2400" b="1" dirty="0" smtClean="0">
                <a:effectLst>
                  <a:outerShdw blurRad="38100" dist="38100" dir="2700000" algn="tl">
                    <a:srgbClr val="000000">
                      <a:alpha val="43137"/>
                    </a:srgbClr>
                  </a:outerShdw>
                </a:effectLst>
              </a:rPr>
              <a:t>. </a:t>
            </a:r>
            <a:r>
              <a:rPr lang="fil-PH" sz="2400" b="1" dirty="0"/>
              <a:t>Postural </a:t>
            </a:r>
            <a:r>
              <a:rPr lang="fil-PH" sz="2400" b="1" dirty="0" smtClean="0"/>
              <a:t>Deformities</a:t>
            </a:r>
            <a:endParaRPr lang="fil-PH" sz="2400" b="1" dirty="0"/>
          </a:p>
        </p:txBody>
      </p:sp>
      <p:sp>
        <p:nvSpPr>
          <p:cNvPr id="7" name="TextBox 6"/>
          <p:cNvSpPr txBox="1"/>
          <p:nvPr/>
        </p:nvSpPr>
        <p:spPr>
          <a:xfrm>
            <a:off x="1295400" y="2002412"/>
            <a:ext cx="5029200" cy="923330"/>
          </a:xfrm>
          <a:prstGeom prst="rect">
            <a:avLst/>
          </a:prstGeom>
          <a:noFill/>
        </p:spPr>
        <p:txBody>
          <a:bodyPr wrap="square" rtlCol="0">
            <a:spAutoFit/>
          </a:bodyPr>
          <a:lstStyle/>
          <a:p>
            <a:r>
              <a:rPr lang="en-US" dirty="0"/>
              <a:t>Excessive </a:t>
            </a:r>
            <a:r>
              <a:rPr lang="en-US" b="1" dirty="0"/>
              <a:t>outward</a:t>
            </a:r>
            <a:r>
              <a:rPr lang="en-US" dirty="0"/>
              <a:t> curvature of the spine, causing </a:t>
            </a:r>
            <a:r>
              <a:rPr lang="en-US" b="1" dirty="0"/>
              <a:t>hunching</a:t>
            </a:r>
            <a:r>
              <a:rPr lang="en-US" dirty="0"/>
              <a:t> of the back.</a:t>
            </a:r>
            <a:endParaRPr lang="fil-PH" dirty="0"/>
          </a:p>
        </p:txBody>
      </p:sp>
      <p:sp>
        <p:nvSpPr>
          <p:cNvPr id="8" name="TextBox 7"/>
          <p:cNvSpPr txBox="1"/>
          <p:nvPr/>
        </p:nvSpPr>
        <p:spPr>
          <a:xfrm>
            <a:off x="762000" y="1385371"/>
            <a:ext cx="2701381"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kyphosis</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sp>
        <p:nvSpPr>
          <p:cNvPr id="10" name="TextBox 9"/>
          <p:cNvSpPr txBox="1"/>
          <p:nvPr/>
        </p:nvSpPr>
        <p:spPr>
          <a:xfrm>
            <a:off x="4343399" y="3415167"/>
            <a:ext cx="4190999" cy="3139321"/>
          </a:xfrm>
          <a:prstGeom prst="rect">
            <a:avLst/>
          </a:prstGeom>
          <a:noFill/>
        </p:spPr>
        <p:txBody>
          <a:bodyPr wrap="square" rtlCol="0">
            <a:spAutoFit/>
          </a:bodyPr>
          <a:lstStyle/>
          <a:p>
            <a:r>
              <a:rPr lang="en-US" b="1" dirty="0"/>
              <a:t>Inward</a:t>
            </a:r>
            <a:r>
              <a:rPr lang="en-US" dirty="0"/>
              <a:t> curvature of the spine.</a:t>
            </a:r>
            <a:br>
              <a:rPr lang="en-US" dirty="0"/>
            </a:br>
            <a:r>
              <a:rPr lang="en-US" dirty="0"/>
              <a:t>Some </a:t>
            </a:r>
            <a:r>
              <a:rPr lang="en-US" dirty="0" err="1"/>
              <a:t>lordosis</a:t>
            </a:r>
            <a:r>
              <a:rPr lang="en-US" dirty="0"/>
              <a:t> in the lumbar and cervical regions of the spine is normal.</a:t>
            </a:r>
            <a:br>
              <a:rPr lang="en-US" dirty="0"/>
            </a:br>
            <a:r>
              <a:rPr lang="en-US" dirty="0"/>
              <a:t>Exaggerated </a:t>
            </a:r>
            <a:r>
              <a:rPr lang="en-US" dirty="0" err="1"/>
              <a:t>lordosis</a:t>
            </a:r>
            <a:r>
              <a:rPr lang="en-US" dirty="0"/>
              <a:t> may occur in adolescence - possibly as a result of faulty posture, or due to disease affecting the vertebrae and spinal muscles.</a:t>
            </a:r>
            <a:endParaRPr lang="fil-PH" dirty="0"/>
          </a:p>
        </p:txBody>
      </p:sp>
      <p:sp>
        <p:nvSpPr>
          <p:cNvPr id="11" name="TextBox 10"/>
          <p:cNvSpPr txBox="1"/>
          <p:nvPr/>
        </p:nvSpPr>
        <p:spPr>
          <a:xfrm>
            <a:off x="762000" y="2798126"/>
            <a:ext cx="2802370"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Lordosis</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2750"/>
            <a:ext cx="2926080" cy="248237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981" y="4876800"/>
            <a:ext cx="2230220" cy="167768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3567566"/>
            <a:ext cx="2362885" cy="2148077"/>
          </a:xfrm>
          <a:prstGeom prst="rect">
            <a:avLst/>
          </a:prstGeom>
        </p:spPr>
      </p:pic>
    </p:spTree>
    <p:extLst>
      <p:ext uri="{BB962C8B-B14F-4D97-AF65-F5344CB8AC3E}">
        <p14:creationId xmlns:p14="http://schemas.microsoft.com/office/powerpoint/2010/main" val="409961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6" name="TextBox 5"/>
          <p:cNvSpPr txBox="1"/>
          <p:nvPr/>
        </p:nvSpPr>
        <p:spPr>
          <a:xfrm>
            <a:off x="533400" y="885427"/>
            <a:ext cx="4762842" cy="461665"/>
          </a:xfrm>
          <a:prstGeom prst="rect">
            <a:avLst/>
          </a:prstGeom>
          <a:noFill/>
          <a:ln w="12700">
            <a:noFill/>
          </a:ln>
        </p:spPr>
        <p:txBody>
          <a:bodyPr wrap="none" rtlCol="0">
            <a:spAutoFit/>
          </a:bodyPr>
          <a:lstStyle/>
          <a:p>
            <a:r>
              <a:rPr lang="fil-PH" sz="2400" b="1" dirty="0">
                <a:effectLst>
                  <a:outerShdw blurRad="38100" dist="38100" dir="2700000" algn="tl">
                    <a:srgbClr val="000000">
                      <a:alpha val="43137"/>
                    </a:srgbClr>
                  </a:outerShdw>
                </a:effectLst>
              </a:rPr>
              <a:t>2</a:t>
            </a:r>
            <a:r>
              <a:rPr lang="fil-PH" sz="2400" b="1" dirty="0" smtClean="0">
                <a:effectLst>
                  <a:outerShdw blurRad="38100" dist="38100" dir="2700000" algn="tl">
                    <a:srgbClr val="000000">
                      <a:alpha val="43137"/>
                    </a:srgbClr>
                  </a:outerShdw>
                </a:effectLst>
              </a:rPr>
              <a:t>. </a:t>
            </a:r>
            <a:r>
              <a:rPr lang="fil-PH" sz="2400" b="1" dirty="0"/>
              <a:t>Postural </a:t>
            </a:r>
            <a:r>
              <a:rPr lang="fil-PH" sz="2400" b="1" dirty="0" smtClean="0"/>
              <a:t>Deformities</a:t>
            </a:r>
            <a:endParaRPr lang="fil-PH" sz="2400" b="1" dirty="0"/>
          </a:p>
        </p:txBody>
      </p:sp>
      <p:sp>
        <p:nvSpPr>
          <p:cNvPr id="7" name="TextBox 6"/>
          <p:cNvSpPr txBox="1"/>
          <p:nvPr/>
        </p:nvSpPr>
        <p:spPr>
          <a:xfrm>
            <a:off x="1295400" y="2002412"/>
            <a:ext cx="7239000" cy="2031325"/>
          </a:xfrm>
          <a:prstGeom prst="rect">
            <a:avLst/>
          </a:prstGeom>
          <a:noFill/>
        </p:spPr>
        <p:txBody>
          <a:bodyPr wrap="square" rtlCol="0">
            <a:spAutoFit/>
          </a:bodyPr>
          <a:lstStyle/>
          <a:p>
            <a:r>
              <a:rPr lang="en-US" b="1" dirty="0"/>
              <a:t>Lateral (sideways)</a:t>
            </a:r>
            <a:r>
              <a:rPr lang="en-US" dirty="0"/>
              <a:t> deviation of the spine.</a:t>
            </a:r>
            <a:br>
              <a:rPr lang="en-US" dirty="0"/>
            </a:br>
            <a:r>
              <a:rPr lang="en-US" dirty="0"/>
              <a:t>Scoliosis may be caused by congenital or acquired abnormalities of the vertebrae, muscles, and/or nerves.</a:t>
            </a:r>
            <a:br>
              <a:rPr lang="en-US" dirty="0"/>
            </a:br>
            <a:r>
              <a:rPr lang="en-US" dirty="0"/>
              <a:t>Treatment may involve the use of spinal braces and, in cases of severe deformity. surgical correction by fusion or osteotomy.</a:t>
            </a:r>
            <a:endParaRPr lang="fil-PH" dirty="0"/>
          </a:p>
        </p:txBody>
      </p:sp>
      <p:sp>
        <p:nvSpPr>
          <p:cNvPr id="8" name="TextBox 7"/>
          <p:cNvSpPr txBox="1"/>
          <p:nvPr/>
        </p:nvSpPr>
        <p:spPr>
          <a:xfrm>
            <a:off x="762000" y="1385371"/>
            <a:ext cx="2573140" cy="769441"/>
          </a:xfrm>
          <a:prstGeom prst="rect">
            <a:avLst/>
          </a:prstGeom>
          <a:noFill/>
        </p:spPr>
        <p:txBody>
          <a:bodyPr wrap="none" rtlCol="0">
            <a:spAutoFit/>
          </a:bodyPr>
          <a:lstStyle/>
          <a:p>
            <a:r>
              <a:rPr lang="fil-PH" sz="4400" dirty="0" smtClean="0">
                <a:solidFill>
                  <a:srgbClr val="FFC000"/>
                </a:solidFill>
                <a:effectLst>
                  <a:outerShdw blurRad="38100" dist="38100" dir="2700000" algn="tl">
                    <a:srgbClr val="000000">
                      <a:alpha val="43137"/>
                    </a:srgbClr>
                  </a:outerShdw>
                </a:effectLst>
                <a:latin typeface="Brush Script MT" pitchFamily="66" charset="0"/>
              </a:rPr>
              <a:t>scoliosis</a:t>
            </a:r>
            <a:endParaRPr lang="fil-PH" sz="4400" dirty="0">
              <a:solidFill>
                <a:srgbClr val="FFC000"/>
              </a:solidFill>
              <a:effectLst>
                <a:outerShdw blurRad="38100" dist="38100" dir="2700000" algn="tl">
                  <a:srgbClr val="000000">
                    <a:alpha val="43137"/>
                  </a:srgbClr>
                </a:outerShdw>
              </a:effectLst>
              <a:latin typeface="Brush Script MT"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9" y="4033736"/>
            <a:ext cx="3580847" cy="26718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99" y="4018495"/>
            <a:ext cx="2545677" cy="26871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875" y="4170895"/>
            <a:ext cx="2546021" cy="2534705"/>
          </a:xfrm>
          <a:prstGeom prst="rect">
            <a:avLst/>
          </a:prstGeom>
        </p:spPr>
      </p:pic>
    </p:spTree>
    <p:extLst>
      <p:ext uri="{BB962C8B-B14F-4D97-AF65-F5344CB8AC3E}">
        <p14:creationId xmlns:p14="http://schemas.microsoft.com/office/powerpoint/2010/main" val="267067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553708076"/>
              </p:ext>
            </p:extLst>
          </p:nvPr>
        </p:nvGraphicFramePr>
        <p:xfrm>
          <a:off x="228600" y="1716424"/>
          <a:ext cx="8763000" cy="4928216"/>
        </p:xfrm>
        <a:graphic>
          <a:graphicData uri="http://schemas.openxmlformats.org/drawingml/2006/table">
            <a:tbl>
              <a:tblPr firstRow="1" bandRow="1">
                <a:tableStyleId>{21E4AEA4-8DFA-4A89-87EB-49C32662AFE0}</a:tableStyleId>
              </a:tblPr>
              <a:tblGrid>
                <a:gridCol w="2921000"/>
                <a:gridCol w="2921000"/>
                <a:gridCol w="2921000"/>
              </a:tblGrid>
              <a:tr h="386527">
                <a:tc>
                  <a:txBody>
                    <a:bodyPr/>
                    <a:lstStyle/>
                    <a:p>
                      <a:r>
                        <a:rPr lang="fil-PH" dirty="0" smtClean="0"/>
                        <a:t>CONDITION</a:t>
                      </a:r>
                      <a:endParaRPr lang="fil-PH" dirty="0"/>
                    </a:p>
                  </a:txBody>
                  <a:tcPr/>
                </a:tc>
                <a:tc>
                  <a:txBody>
                    <a:bodyPr/>
                    <a:lstStyle/>
                    <a:p>
                      <a:r>
                        <a:rPr lang="fil-PH" dirty="0" smtClean="0"/>
                        <a:t>CAUSE</a:t>
                      </a:r>
                      <a:endParaRPr lang="fil-PH" dirty="0"/>
                    </a:p>
                  </a:txBody>
                  <a:tcPr/>
                </a:tc>
                <a:tc>
                  <a:txBody>
                    <a:bodyPr/>
                    <a:lstStyle/>
                    <a:p>
                      <a:r>
                        <a:rPr lang="fil-PH" dirty="0" smtClean="0"/>
                        <a:t>EFECT</a:t>
                      </a:r>
                      <a:endParaRPr lang="fil-PH" dirty="0"/>
                    </a:p>
                  </a:txBody>
                  <a:tcPr/>
                </a:tc>
              </a:tr>
              <a:tr h="1546107">
                <a:tc>
                  <a:txBody>
                    <a:bodyPr/>
                    <a:lstStyle/>
                    <a:p>
                      <a:r>
                        <a:rPr lang="fil-PH" b="1" dirty="0" smtClean="0"/>
                        <a:t>ARTHRITIS</a:t>
                      </a:r>
                    </a:p>
                    <a:p>
                      <a:r>
                        <a:rPr lang="en-US" sz="1800" kern="1200" dirty="0" smtClean="0">
                          <a:solidFill>
                            <a:schemeClr val="dk1"/>
                          </a:solidFill>
                          <a:latin typeface="+mn-lt"/>
                          <a:ea typeface="+mn-ea"/>
                          <a:cs typeface="+mn-cs"/>
                        </a:rPr>
                        <a:t>Inflammation of one or more joints</a:t>
                      </a:r>
                      <a:endParaRPr lang="fil-PH" dirty="0"/>
                    </a:p>
                  </a:txBody>
                  <a:tcPr/>
                </a:tc>
                <a:tc>
                  <a:txBody>
                    <a:bodyPr/>
                    <a:lstStyle/>
                    <a:p>
                      <a:r>
                        <a:rPr lang="fil-PH" dirty="0" smtClean="0"/>
                        <a:t>osteoarthritis</a:t>
                      </a:r>
                      <a:br>
                        <a:rPr lang="fil-PH" dirty="0" smtClean="0"/>
                      </a:br>
                      <a:r>
                        <a:rPr lang="fil-PH" dirty="0" smtClean="0"/>
                        <a:t>rheumatoid arthritis</a:t>
                      </a:r>
                      <a:br>
                        <a:rPr lang="fil-PH" dirty="0" smtClean="0"/>
                      </a:br>
                      <a:r>
                        <a:rPr lang="fil-PH" dirty="0" smtClean="0"/>
                        <a:t>gout</a:t>
                      </a:r>
                      <a:br>
                        <a:rPr lang="fil-PH" dirty="0" smtClean="0"/>
                      </a:br>
                      <a:r>
                        <a:rPr lang="fil-PH" dirty="0" smtClean="0"/>
                        <a:t>tuberculosis, and other infections.</a:t>
                      </a:r>
                      <a:endParaRPr lang="fil-PH" dirty="0"/>
                    </a:p>
                  </a:txBody>
                  <a:tcPr/>
                </a:tc>
                <a:tc>
                  <a:txBody>
                    <a:bodyPr/>
                    <a:lstStyle/>
                    <a:p>
                      <a:r>
                        <a:rPr lang="en-US" dirty="0" smtClean="0"/>
                        <a:t>Swelling, warmth, redness of the overlying skin, pain, restriction of motion.</a:t>
                      </a:r>
                      <a:endParaRPr lang="fil-PH" dirty="0"/>
                    </a:p>
                  </a:txBody>
                  <a:tcPr/>
                </a:tc>
              </a:tr>
              <a:tr h="2995582">
                <a:tc>
                  <a:txBody>
                    <a:bodyPr/>
                    <a:lstStyle/>
                    <a:p>
                      <a:r>
                        <a:rPr lang="fil-PH" b="1" dirty="0" smtClean="0"/>
                        <a:t>RHEUMATOID ARTHRITIS</a:t>
                      </a:r>
                    </a:p>
                    <a:p>
                      <a:r>
                        <a:rPr lang="en-US" sz="1800" kern="1200" dirty="0" smtClean="0">
                          <a:solidFill>
                            <a:schemeClr val="dk1"/>
                          </a:solidFill>
                          <a:latin typeface="+mn-lt"/>
                          <a:ea typeface="+mn-ea"/>
                          <a:cs typeface="+mn-cs"/>
                        </a:rPr>
                        <a:t>(The second most common form of arthritis, after </a:t>
                      </a:r>
                      <a:r>
                        <a:rPr lang="en-US" sz="1800" kern="1200" dirty="0" err="1" smtClean="0">
                          <a:solidFill>
                            <a:schemeClr val="dk1"/>
                          </a:solidFill>
                          <a:latin typeface="+mn-lt"/>
                          <a:ea typeface="+mn-ea"/>
                          <a:cs typeface="+mn-cs"/>
                        </a:rPr>
                        <a:t>osteo</a:t>
                      </a:r>
                      <a:r>
                        <a:rPr lang="en-US" sz="1800" kern="1200" dirty="0" smtClean="0">
                          <a:solidFill>
                            <a:schemeClr val="dk1"/>
                          </a:solidFill>
                          <a:latin typeface="+mn-lt"/>
                          <a:ea typeface="+mn-ea"/>
                          <a:cs typeface="+mn-cs"/>
                        </a:rPr>
                        <a:t> arthritis)</a:t>
                      </a:r>
                      <a:endParaRPr lang="fil-PH" b="0" dirty="0"/>
                    </a:p>
                  </a:txBody>
                  <a:tcPr/>
                </a:tc>
                <a:tc>
                  <a:txBody>
                    <a:bodyPr/>
                    <a:lstStyle/>
                    <a:p>
                      <a:r>
                        <a:rPr lang="en-US" dirty="0" smtClean="0"/>
                        <a:t>Rheumatoid Arthritis is a disease of the synovial lining of joints: The joints are initially painful, swollen, and stiff and are usually affected symmetrically. </a:t>
                      </a:r>
                      <a:endParaRPr lang="fil-PH" dirty="0"/>
                    </a:p>
                  </a:txBody>
                  <a:tcPr/>
                </a:tc>
                <a:tc>
                  <a:txBody>
                    <a:bodyPr/>
                    <a:lstStyle/>
                    <a:p>
                      <a:r>
                        <a:rPr lang="en-US" sz="1600" dirty="0" smtClean="0"/>
                        <a:t>As the disease progresses the ligaments supporting the joints are damaged and there is erosion of the bone, leading to deformity of the joints. Tendon sheaths can be affected, leading to tendon rupture.</a:t>
                      </a:r>
                      <a:endParaRPr lang="fil-PH" sz="1600" dirty="0"/>
                    </a:p>
                  </a:txBody>
                  <a:tcPr/>
                </a:tc>
              </a:tr>
            </a:tbl>
          </a:graphicData>
        </a:graphic>
      </p:graphicFrame>
    </p:spTree>
    <p:extLst>
      <p:ext uri="{BB962C8B-B14F-4D97-AF65-F5344CB8AC3E}">
        <p14:creationId xmlns:p14="http://schemas.microsoft.com/office/powerpoint/2010/main" val="16701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3935523234"/>
              </p:ext>
            </p:extLst>
          </p:nvPr>
        </p:nvGraphicFramePr>
        <p:xfrm>
          <a:off x="228600" y="1716424"/>
          <a:ext cx="8763000" cy="4928216"/>
        </p:xfrm>
        <a:graphic>
          <a:graphicData uri="http://schemas.openxmlformats.org/drawingml/2006/table">
            <a:tbl>
              <a:tblPr firstRow="1" bandRow="1">
                <a:tableStyleId>{21E4AEA4-8DFA-4A89-87EB-49C32662AFE0}</a:tableStyleId>
              </a:tblPr>
              <a:tblGrid>
                <a:gridCol w="2921000"/>
                <a:gridCol w="2921000"/>
                <a:gridCol w="2921000"/>
              </a:tblGrid>
              <a:tr h="386527">
                <a:tc>
                  <a:txBody>
                    <a:bodyPr/>
                    <a:lstStyle/>
                    <a:p>
                      <a:r>
                        <a:rPr lang="fil-PH" dirty="0" smtClean="0"/>
                        <a:t>CONDITION</a:t>
                      </a:r>
                      <a:endParaRPr lang="fil-PH" dirty="0"/>
                    </a:p>
                  </a:txBody>
                  <a:tcPr/>
                </a:tc>
                <a:tc>
                  <a:txBody>
                    <a:bodyPr/>
                    <a:lstStyle/>
                    <a:p>
                      <a:endParaRPr lang="fil-PH" dirty="0"/>
                    </a:p>
                  </a:txBody>
                  <a:tcPr/>
                </a:tc>
                <a:tc>
                  <a:txBody>
                    <a:bodyPr/>
                    <a:lstStyle/>
                    <a:p>
                      <a:endParaRPr lang="fil-PH" dirty="0"/>
                    </a:p>
                  </a:txBody>
                  <a:tcPr/>
                </a:tc>
              </a:tr>
              <a:tr h="1546107">
                <a:tc>
                  <a:txBody>
                    <a:bodyPr/>
                    <a:lstStyle/>
                    <a:p>
                      <a:r>
                        <a:rPr lang="fil-PH" b="1" dirty="0" smtClean="0"/>
                        <a:t>ARTHRITIS</a:t>
                      </a:r>
                    </a:p>
                    <a:p>
                      <a:r>
                        <a:rPr lang="en-US" sz="1800" kern="1200" dirty="0" smtClean="0">
                          <a:solidFill>
                            <a:schemeClr val="dk1"/>
                          </a:solidFill>
                          <a:latin typeface="+mn-lt"/>
                          <a:ea typeface="+mn-ea"/>
                          <a:cs typeface="+mn-cs"/>
                        </a:rPr>
                        <a:t>Inflammation of one or more joints</a:t>
                      </a:r>
                      <a:endParaRPr lang="fil-PH" dirty="0"/>
                    </a:p>
                  </a:txBody>
                  <a:tcPr/>
                </a:tc>
                <a:tc>
                  <a:txBody>
                    <a:bodyPr/>
                    <a:lstStyle/>
                    <a:p>
                      <a:endParaRPr lang="fil-PH" dirty="0"/>
                    </a:p>
                  </a:txBody>
                  <a:tcPr/>
                </a:tc>
                <a:tc>
                  <a:txBody>
                    <a:bodyPr/>
                    <a:lstStyle/>
                    <a:p>
                      <a:endParaRPr lang="fil-PH" dirty="0"/>
                    </a:p>
                  </a:txBody>
                  <a:tcPr/>
                </a:tc>
              </a:tr>
              <a:tr h="2995582">
                <a:tc>
                  <a:txBody>
                    <a:bodyPr/>
                    <a:lstStyle/>
                    <a:p>
                      <a:r>
                        <a:rPr lang="fil-PH" b="1" dirty="0" smtClean="0"/>
                        <a:t>RHEUMATOID ARTHRITIS</a:t>
                      </a:r>
                    </a:p>
                    <a:p>
                      <a:r>
                        <a:rPr lang="en-US" sz="1800" kern="1200" dirty="0" smtClean="0">
                          <a:solidFill>
                            <a:schemeClr val="dk1"/>
                          </a:solidFill>
                          <a:latin typeface="+mn-lt"/>
                          <a:ea typeface="+mn-ea"/>
                          <a:cs typeface="+mn-cs"/>
                        </a:rPr>
                        <a:t>(The second most common form of arthritis, after </a:t>
                      </a:r>
                      <a:r>
                        <a:rPr lang="en-US" sz="1800" kern="1200" dirty="0" err="1" smtClean="0">
                          <a:solidFill>
                            <a:schemeClr val="dk1"/>
                          </a:solidFill>
                          <a:latin typeface="+mn-lt"/>
                          <a:ea typeface="+mn-ea"/>
                          <a:cs typeface="+mn-cs"/>
                        </a:rPr>
                        <a:t>osteo</a:t>
                      </a:r>
                      <a:r>
                        <a:rPr lang="en-US" sz="1800" kern="1200" dirty="0" smtClean="0">
                          <a:solidFill>
                            <a:schemeClr val="dk1"/>
                          </a:solidFill>
                          <a:latin typeface="+mn-lt"/>
                          <a:ea typeface="+mn-ea"/>
                          <a:cs typeface="+mn-cs"/>
                        </a:rPr>
                        <a:t> arthritis)</a:t>
                      </a:r>
                      <a:endParaRPr lang="fil-PH" b="0" dirty="0"/>
                    </a:p>
                  </a:txBody>
                  <a:tcPr/>
                </a:tc>
                <a:tc>
                  <a:txBody>
                    <a:bodyPr/>
                    <a:lstStyle/>
                    <a:p>
                      <a:endParaRPr lang="fil-PH" dirty="0"/>
                    </a:p>
                  </a:txBody>
                  <a:tcPr/>
                </a:tc>
                <a:tc>
                  <a:txBody>
                    <a:bodyPr/>
                    <a:lstStyle/>
                    <a:p>
                      <a:endParaRPr lang="fil-PH" sz="1600"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2209800"/>
            <a:ext cx="2095500" cy="1402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627120"/>
            <a:ext cx="4494200" cy="2926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0160" y="2166888"/>
            <a:ext cx="2209800" cy="1460232"/>
          </a:xfrm>
          <a:prstGeom prst="rect">
            <a:avLst/>
          </a:prstGeom>
        </p:spPr>
      </p:pic>
    </p:spTree>
    <p:extLst>
      <p:ext uri="{BB962C8B-B14F-4D97-AF65-F5344CB8AC3E}">
        <p14:creationId xmlns:p14="http://schemas.microsoft.com/office/powerpoint/2010/main" val="284539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2293488208"/>
              </p:ext>
            </p:extLst>
          </p:nvPr>
        </p:nvGraphicFramePr>
        <p:xfrm>
          <a:off x="228600" y="1798320"/>
          <a:ext cx="8763000" cy="4937760"/>
        </p:xfrm>
        <a:graphic>
          <a:graphicData uri="http://schemas.openxmlformats.org/drawingml/2006/table">
            <a:tbl>
              <a:tblPr firstRow="1" bandRow="1">
                <a:tableStyleId>{21E4AEA4-8DFA-4A89-87EB-49C32662AFE0}</a:tableStyleId>
              </a:tblPr>
              <a:tblGrid>
                <a:gridCol w="2921000"/>
                <a:gridCol w="2921000"/>
                <a:gridCol w="2921000"/>
              </a:tblGrid>
              <a:tr h="335280">
                <a:tc>
                  <a:txBody>
                    <a:bodyPr/>
                    <a:lstStyle/>
                    <a:p>
                      <a:r>
                        <a:rPr lang="fil-PH" dirty="0" smtClean="0"/>
                        <a:t>CONDITION</a:t>
                      </a:r>
                      <a:endParaRPr lang="fil-PH" dirty="0"/>
                    </a:p>
                  </a:txBody>
                  <a:tcPr/>
                </a:tc>
                <a:tc>
                  <a:txBody>
                    <a:bodyPr/>
                    <a:lstStyle/>
                    <a:p>
                      <a:r>
                        <a:rPr lang="fil-PH" dirty="0" smtClean="0"/>
                        <a:t>CAUSE</a:t>
                      </a:r>
                      <a:endParaRPr lang="fil-PH" dirty="0"/>
                    </a:p>
                  </a:txBody>
                  <a:tcPr/>
                </a:tc>
                <a:tc>
                  <a:txBody>
                    <a:bodyPr/>
                    <a:lstStyle/>
                    <a:p>
                      <a:r>
                        <a:rPr lang="fil-PH" dirty="0" smtClean="0"/>
                        <a:t>EFECT</a:t>
                      </a:r>
                      <a:endParaRPr lang="fil-PH" dirty="0"/>
                    </a:p>
                  </a:txBody>
                  <a:tcPr/>
                </a:tc>
              </a:tr>
              <a:tr h="1193800">
                <a:tc>
                  <a:txBody>
                    <a:bodyPr/>
                    <a:lstStyle/>
                    <a:p>
                      <a:r>
                        <a:rPr lang="fil-PH" b="1" dirty="0" smtClean="0"/>
                        <a:t>BONE</a:t>
                      </a:r>
                      <a:r>
                        <a:rPr lang="fil-PH" b="1" baseline="0" dirty="0" smtClean="0"/>
                        <a:t> CANCER</a:t>
                      </a:r>
                    </a:p>
                    <a:p>
                      <a:endParaRPr lang="fil-PH" b="1" dirty="0" smtClean="0"/>
                    </a:p>
                  </a:txBody>
                  <a:tcPr/>
                </a:tc>
                <a:tc>
                  <a:txBody>
                    <a:bodyPr/>
                    <a:lstStyle/>
                    <a:p>
                      <a:r>
                        <a:rPr lang="en-US" dirty="0" smtClean="0"/>
                        <a:t>Bone cancer may occur as a secondary cancer from, for example, prostate cancer</a:t>
                      </a:r>
                      <a:endParaRPr lang="fil-PH" dirty="0"/>
                    </a:p>
                  </a:txBody>
                  <a:tcPr/>
                </a:tc>
                <a:tc>
                  <a:txBody>
                    <a:bodyPr/>
                    <a:lstStyle/>
                    <a:p>
                      <a:r>
                        <a:rPr lang="en-US" dirty="0" smtClean="0"/>
                        <a:t>Damage to stem cells (the cause of </a:t>
                      </a:r>
                      <a:r>
                        <a:rPr lang="en-US" dirty="0" err="1" smtClean="0"/>
                        <a:t>leukaemia</a:t>
                      </a:r>
                      <a:r>
                        <a:rPr lang="en-US" dirty="0" smtClean="0"/>
                        <a:t>).</a:t>
                      </a:r>
                      <a:endParaRPr lang="fil-PH" dirty="0"/>
                    </a:p>
                  </a:txBody>
                  <a:tcPr/>
                </a:tc>
              </a:tr>
              <a:tr h="1193800">
                <a:tc>
                  <a:txBody>
                    <a:bodyPr/>
                    <a:lstStyle/>
                    <a:p>
                      <a:r>
                        <a:rPr lang="fil-PH" b="1" dirty="0" smtClean="0"/>
                        <a:t>GOUT</a:t>
                      </a:r>
                    </a:p>
                    <a:p>
                      <a:endParaRPr lang="fil-PH" b="1" dirty="0" smtClean="0"/>
                    </a:p>
                    <a:p>
                      <a:endParaRPr lang="fil-PH" b="0" dirty="0"/>
                    </a:p>
                  </a:txBody>
                  <a:tcPr/>
                </a:tc>
                <a:tc>
                  <a:txBody>
                    <a:bodyPr/>
                    <a:lstStyle/>
                    <a:p>
                      <a:r>
                        <a:rPr lang="en-US" dirty="0" smtClean="0"/>
                        <a:t>Gout is caused by a defect in uric acid balance in the metabolism - resulting in an excess of the acid and its salts (</a:t>
                      </a:r>
                      <a:r>
                        <a:rPr lang="en-US" dirty="0" err="1" smtClean="0"/>
                        <a:t>urates</a:t>
                      </a:r>
                      <a:r>
                        <a:rPr lang="en-US" dirty="0" smtClean="0"/>
                        <a:t>) which then accumulate in the bloodstream and joints, respectively.</a:t>
                      </a:r>
                      <a:endParaRPr lang="fil-PH" dirty="0"/>
                    </a:p>
                  </a:txBody>
                  <a:tcPr/>
                </a:tc>
                <a:tc>
                  <a:txBody>
                    <a:bodyPr/>
                    <a:lstStyle/>
                    <a:p>
                      <a:r>
                        <a:rPr lang="en-US" dirty="0" smtClean="0"/>
                        <a:t>chronic destruction of the joints, and deposits of </a:t>
                      </a:r>
                      <a:r>
                        <a:rPr lang="en-US" dirty="0" err="1" smtClean="0"/>
                        <a:t>urates</a:t>
                      </a:r>
                      <a:r>
                        <a:rPr lang="en-US" dirty="0" smtClean="0"/>
                        <a:t> (tophi) in the skin and cartilage - especially of the ears. </a:t>
                      </a:r>
                      <a:br>
                        <a:rPr lang="en-US" dirty="0" smtClean="0"/>
                      </a:br>
                      <a:r>
                        <a:rPr lang="en-US" dirty="0" smtClean="0"/>
                        <a:t>The excess </a:t>
                      </a:r>
                      <a:r>
                        <a:rPr lang="en-US" dirty="0" err="1" smtClean="0"/>
                        <a:t>urates</a:t>
                      </a:r>
                      <a:r>
                        <a:rPr lang="en-US" dirty="0" smtClean="0"/>
                        <a:t> also damage the kidneys, in which stones may form.</a:t>
                      </a:r>
                      <a:endParaRPr lang="fil-PH" dirty="0"/>
                    </a:p>
                  </a:txBody>
                  <a:tcPr/>
                </a:tc>
              </a:tr>
            </a:tbl>
          </a:graphicData>
        </a:graphic>
      </p:graphicFrame>
    </p:spTree>
    <p:extLst>
      <p:ext uri="{BB962C8B-B14F-4D97-AF65-F5344CB8AC3E}">
        <p14:creationId xmlns:p14="http://schemas.microsoft.com/office/powerpoint/2010/main" val="200490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2275566369"/>
              </p:ext>
            </p:extLst>
          </p:nvPr>
        </p:nvGraphicFramePr>
        <p:xfrm>
          <a:off x="228600" y="1798320"/>
          <a:ext cx="8763000" cy="4663440"/>
        </p:xfrm>
        <a:graphic>
          <a:graphicData uri="http://schemas.openxmlformats.org/drawingml/2006/table">
            <a:tbl>
              <a:tblPr firstRow="1" bandRow="1">
                <a:tableStyleId>{21E4AEA4-8DFA-4A89-87EB-49C32662AFE0}</a:tableStyleId>
              </a:tblPr>
              <a:tblGrid>
                <a:gridCol w="2921000"/>
                <a:gridCol w="2921000"/>
                <a:gridCol w="2921000"/>
              </a:tblGrid>
              <a:tr h="335280">
                <a:tc>
                  <a:txBody>
                    <a:bodyPr/>
                    <a:lstStyle/>
                    <a:p>
                      <a:r>
                        <a:rPr lang="fil-PH" dirty="0" smtClean="0"/>
                        <a:t>CONDITION</a:t>
                      </a:r>
                      <a:endParaRPr lang="fil-PH" dirty="0"/>
                    </a:p>
                  </a:txBody>
                  <a:tcPr/>
                </a:tc>
                <a:tc>
                  <a:txBody>
                    <a:bodyPr/>
                    <a:lstStyle/>
                    <a:p>
                      <a:endParaRPr lang="fil-PH" dirty="0"/>
                    </a:p>
                  </a:txBody>
                  <a:tcPr/>
                </a:tc>
                <a:tc>
                  <a:txBody>
                    <a:bodyPr/>
                    <a:lstStyle/>
                    <a:p>
                      <a:endParaRPr lang="fil-PH" dirty="0"/>
                    </a:p>
                  </a:txBody>
                  <a:tcPr/>
                </a:tc>
              </a:tr>
              <a:tr h="1193800">
                <a:tc>
                  <a:txBody>
                    <a:bodyPr/>
                    <a:lstStyle/>
                    <a:p>
                      <a:r>
                        <a:rPr lang="fil-PH" b="1" dirty="0" smtClean="0"/>
                        <a:t>BONE</a:t>
                      </a:r>
                      <a:r>
                        <a:rPr lang="fil-PH" b="1" baseline="0" dirty="0" smtClean="0"/>
                        <a:t> CANCER</a:t>
                      </a:r>
                    </a:p>
                    <a:p>
                      <a:endParaRPr lang="fil-PH" b="1" dirty="0" smtClean="0"/>
                    </a:p>
                  </a:txBody>
                  <a:tcPr/>
                </a:tc>
                <a:tc>
                  <a:txBody>
                    <a:bodyPr/>
                    <a:lstStyle/>
                    <a:p>
                      <a:endParaRPr lang="fil-PH" dirty="0" smtClean="0"/>
                    </a:p>
                    <a:p>
                      <a:endParaRPr lang="fil-PH" dirty="0" smtClean="0"/>
                    </a:p>
                    <a:p>
                      <a:endParaRPr lang="fil-PH" dirty="0" smtClean="0"/>
                    </a:p>
                    <a:p>
                      <a:endParaRPr lang="fil-PH" dirty="0" smtClean="0"/>
                    </a:p>
                    <a:p>
                      <a:endParaRPr lang="fil-PH" dirty="0" smtClean="0"/>
                    </a:p>
                    <a:p>
                      <a:endParaRPr lang="fil-PH" dirty="0" smtClean="0"/>
                    </a:p>
                    <a:p>
                      <a:endParaRPr lang="fil-PH" dirty="0"/>
                    </a:p>
                  </a:txBody>
                  <a:tcPr/>
                </a:tc>
                <a:tc>
                  <a:txBody>
                    <a:bodyPr/>
                    <a:lstStyle/>
                    <a:p>
                      <a:endParaRPr lang="fil-PH" dirty="0"/>
                    </a:p>
                  </a:txBody>
                  <a:tcPr/>
                </a:tc>
              </a:tr>
              <a:tr h="1193800">
                <a:tc>
                  <a:txBody>
                    <a:bodyPr/>
                    <a:lstStyle/>
                    <a:p>
                      <a:r>
                        <a:rPr lang="fil-PH" b="1" dirty="0" smtClean="0"/>
                        <a:t>GOUT</a:t>
                      </a:r>
                    </a:p>
                    <a:p>
                      <a:endParaRPr lang="fil-PH" b="1" dirty="0" smtClean="0"/>
                    </a:p>
                    <a:p>
                      <a:endParaRPr lang="fil-PH" b="0" dirty="0"/>
                    </a:p>
                  </a:txBody>
                  <a:tcPr/>
                </a:tc>
                <a:tc>
                  <a:txBody>
                    <a:bodyPr/>
                    <a:lstStyle/>
                    <a:p>
                      <a:endParaRPr lang="fil-PH" dirty="0" smtClean="0"/>
                    </a:p>
                    <a:p>
                      <a:endParaRPr lang="fil-PH" dirty="0" smtClean="0"/>
                    </a:p>
                    <a:p>
                      <a:endParaRPr lang="fil-PH" dirty="0" smtClean="0"/>
                    </a:p>
                    <a:p>
                      <a:endParaRPr lang="fil-PH" dirty="0" smtClean="0"/>
                    </a:p>
                    <a:p>
                      <a:endParaRPr lang="fil-PH" dirty="0" smtClean="0"/>
                    </a:p>
                    <a:p>
                      <a:endParaRPr lang="fil-PH" dirty="0" smtClean="0"/>
                    </a:p>
                    <a:p>
                      <a:endParaRPr lang="fil-PH" dirty="0" smtClean="0"/>
                    </a:p>
                    <a:p>
                      <a:endParaRPr lang="fil-PH" dirty="0"/>
                    </a:p>
                  </a:txBody>
                  <a:tcPr/>
                </a:tc>
                <a:tc>
                  <a:txBody>
                    <a:bodyPr/>
                    <a:lstStyle/>
                    <a:p>
                      <a:endParaRPr lang="fil-PH"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199" y="2286000"/>
            <a:ext cx="2808875" cy="182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286000"/>
            <a:ext cx="2667000"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4213859"/>
            <a:ext cx="2667000" cy="22424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8" y="4343400"/>
            <a:ext cx="2658643" cy="1981200"/>
          </a:xfrm>
          <a:prstGeom prst="rect">
            <a:avLst/>
          </a:prstGeom>
        </p:spPr>
      </p:pic>
    </p:spTree>
    <p:extLst>
      <p:ext uri="{BB962C8B-B14F-4D97-AF65-F5344CB8AC3E}">
        <p14:creationId xmlns:p14="http://schemas.microsoft.com/office/powerpoint/2010/main" val="361163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2856872"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Functions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000" b="1" dirty="0" smtClean="0">
                <a:solidFill>
                  <a:srgbClr val="FFC000"/>
                </a:solidFill>
              </a:rPr>
              <a:t>regulatio</a:t>
            </a:r>
            <a:r>
              <a:rPr lang="en-US" sz="2000" dirty="0" smtClean="0"/>
              <a:t>n of body temperature</a:t>
            </a:r>
          </a:p>
          <a:p>
            <a:r>
              <a:rPr lang="en-US" sz="2000" b="1" dirty="0" smtClean="0">
                <a:solidFill>
                  <a:srgbClr val="FFC000"/>
                </a:solidFill>
              </a:rPr>
              <a:t>protection</a:t>
            </a:r>
            <a:r>
              <a:rPr lang="en-US" sz="2000" dirty="0" smtClean="0"/>
              <a:t> – a physical barrier and for water conservation</a:t>
            </a:r>
          </a:p>
          <a:p>
            <a:r>
              <a:rPr lang="en-US" sz="2000" b="1" dirty="0" smtClean="0">
                <a:solidFill>
                  <a:srgbClr val="FFC000"/>
                </a:solidFill>
              </a:rPr>
              <a:t>sensation</a:t>
            </a:r>
            <a:r>
              <a:rPr lang="en-US" sz="2000" dirty="0" smtClean="0"/>
              <a:t> - varied sensory nerve endings </a:t>
            </a:r>
          </a:p>
          <a:p>
            <a:r>
              <a:rPr lang="en-US" sz="2000" b="1" dirty="0" smtClean="0">
                <a:solidFill>
                  <a:srgbClr val="FFC000"/>
                </a:solidFill>
              </a:rPr>
              <a:t>communication</a:t>
            </a:r>
            <a:r>
              <a:rPr lang="en-US" sz="2000" dirty="0" smtClean="0"/>
              <a:t> – to other humans by signals/expressions and by touch</a:t>
            </a:r>
          </a:p>
          <a:p>
            <a:r>
              <a:rPr lang="en-US" sz="2000" b="1" dirty="0" smtClean="0">
                <a:solidFill>
                  <a:srgbClr val="FFC000"/>
                </a:solidFill>
              </a:rPr>
              <a:t>excretion</a:t>
            </a:r>
            <a:r>
              <a:rPr lang="en-US" sz="2000" dirty="0" smtClean="0"/>
              <a:t> – in sweat = H</a:t>
            </a:r>
            <a:r>
              <a:rPr lang="en-US" sz="2000" baseline="-25000" dirty="0" smtClean="0"/>
              <a:t>2</a:t>
            </a:r>
            <a:r>
              <a:rPr lang="en-US" sz="2000" dirty="0" smtClean="0"/>
              <a:t>O, salts, small organic compounds (a minor contribution to excretion)</a:t>
            </a:r>
          </a:p>
          <a:p>
            <a:r>
              <a:rPr lang="en-US" sz="2000" b="1" dirty="0" smtClean="0">
                <a:solidFill>
                  <a:srgbClr val="FFC000"/>
                </a:solidFill>
              </a:rPr>
              <a:t>immunity</a:t>
            </a:r>
            <a:r>
              <a:rPr lang="en-US" sz="2000" dirty="0" smtClean="0"/>
              <a:t> – certain phagocytes in the epidermis are important from the immune system for defense</a:t>
            </a:r>
          </a:p>
          <a:p>
            <a:r>
              <a:rPr lang="en-US" sz="2000" b="1" dirty="0" smtClean="0">
                <a:solidFill>
                  <a:srgbClr val="FFC000"/>
                </a:solidFill>
              </a:rPr>
              <a:t>synthesis</a:t>
            </a:r>
            <a:r>
              <a:rPr lang="en-US" sz="2000" dirty="0" smtClean="0"/>
              <a:t> of Vitamin D – for calcium absorption</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66" y="0"/>
            <a:ext cx="2321854" cy="1905000"/>
          </a:xfrm>
          <a:prstGeom prst="rect">
            <a:avLst/>
          </a:prstGeom>
        </p:spPr>
      </p:pic>
    </p:spTree>
    <p:extLst>
      <p:ext uri="{BB962C8B-B14F-4D97-AF65-F5344CB8AC3E}">
        <p14:creationId xmlns:p14="http://schemas.microsoft.com/office/powerpoint/2010/main" val="451893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419995432"/>
              </p:ext>
            </p:extLst>
          </p:nvPr>
        </p:nvGraphicFramePr>
        <p:xfrm>
          <a:off x="381000" y="1905000"/>
          <a:ext cx="8305800" cy="4861560"/>
        </p:xfrm>
        <a:graphic>
          <a:graphicData uri="http://schemas.openxmlformats.org/drawingml/2006/table">
            <a:tbl>
              <a:tblPr firstRow="1" bandRow="1">
                <a:tableStyleId>{5C22544A-7EE6-4342-B048-85BDC9FD1C3A}</a:tableStyleId>
              </a:tblPr>
              <a:tblGrid>
                <a:gridCol w="2768600"/>
                <a:gridCol w="2768600"/>
                <a:gridCol w="2768600"/>
              </a:tblGrid>
              <a:tr h="381000">
                <a:tc>
                  <a:txBody>
                    <a:bodyPr/>
                    <a:lstStyle/>
                    <a:p>
                      <a:r>
                        <a:rPr lang="fil-PH" dirty="0" smtClean="0"/>
                        <a:t>CONDITION</a:t>
                      </a:r>
                      <a:endParaRPr lang="fil-PH" dirty="0"/>
                    </a:p>
                  </a:txBody>
                  <a:tcPr/>
                </a:tc>
                <a:tc>
                  <a:txBody>
                    <a:bodyPr/>
                    <a:lstStyle/>
                    <a:p>
                      <a:r>
                        <a:rPr lang="fil-PH" dirty="0" smtClean="0"/>
                        <a:t>CAUSE</a:t>
                      </a:r>
                      <a:endParaRPr lang="fil-PH" dirty="0"/>
                    </a:p>
                  </a:txBody>
                  <a:tcPr/>
                </a:tc>
                <a:tc>
                  <a:txBody>
                    <a:bodyPr/>
                    <a:lstStyle/>
                    <a:p>
                      <a:r>
                        <a:rPr lang="fil-PH" dirty="0" smtClean="0"/>
                        <a:t>EFECT</a:t>
                      </a:r>
                      <a:endParaRPr lang="fil-PH" dirty="0"/>
                    </a:p>
                  </a:txBody>
                  <a:tcPr/>
                </a:tc>
              </a:tr>
              <a:tr h="1752600">
                <a:tc>
                  <a:txBody>
                    <a:bodyPr/>
                    <a:lstStyle/>
                    <a:p>
                      <a:r>
                        <a:rPr lang="fil-PH" b="1" dirty="0" smtClean="0"/>
                        <a:t>OSTEOPOROSIS</a:t>
                      </a:r>
                    </a:p>
                    <a:p>
                      <a:r>
                        <a:rPr lang="fil-PH" sz="1800" kern="1200" dirty="0" smtClean="0">
                          <a:solidFill>
                            <a:schemeClr val="dk1"/>
                          </a:solidFill>
                          <a:latin typeface="+mn-lt"/>
                          <a:ea typeface="+mn-ea"/>
                          <a:cs typeface="+mn-cs"/>
                        </a:rPr>
                        <a:t>Loss of bone tissue</a:t>
                      </a:r>
                      <a:endParaRPr lang="fil-PH" dirty="0"/>
                    </a:p>
                  </a:txBody>
                  <a:tcPr/>
                </a:tc>
                <a:tc>
                  <a:txBody>
                    <a:bodyPr/>
                    <a:lstStyle/>
                    <a:p>
                      <a:r>
                        <a:rPr lang="en-US" dirty="0" smtClean="0"/>
                        <a:t>Infection, injury and </a:t>
                      </a:r>
                      <a:r>
                        <a:rPr lang="en-US" dirty="0" err="1" smtClean="0"/>
                        <a:t>synovitis</a:t>
                      </a:r>
                      <a:r>
                        <a:rPr lang="en-US" dirty="0" smtClean="0"/>
                        <a:t> can cause localized osteoporosis of adjacent bone.</a:t>
                      </a:r>
                      <a:br>
                        <a:rPr lang="en-US" dirty="0" smtClean="0"/>
                      </a:br>
                      <a:r>
                        <a:rPr lang="en-US" dirty="0" err="1" smtClean="0"/>
                        <a:t>Generalised</a:t>
                      </a:r>
                      <a:r>
                        <a:rPr lang="en-US" dirty="0" smtClean="0"/>
                        <a:t> osteoporosis is common in the elderly, and in women often follows the menopause. It is also a feature of Cushing's disease and prolonged steroid therapy</a:t>
                      </a:r>
                      <a:endParaRPr lang="fil-PH" dirty="0"/>
                    </a:p>
                  </a:txBody>
                  <a:tcPr anchor="ctr"/>
                </a:tc>
                <a:tc>
                  <a:txBody>
                    <a:bodyPr/>
                    <a:lstStyle/>
                    <a:p>
                      <a:r>
                        <a:rPr lang="en-US" dirty="0" smtClean="0"/>
                        <a:t>. Bones that are brittle and liable to fracture.</a:t>
                      </a:r>
                      <a:endParaRPr lang="en-US" dirty="0"/>
                    </a:p>
                  </a:txBody>
                  <a:tcPr anchor="ct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57600"/>
            <a:ext cx="2949812" cy="2743200"/>
          </a:xfrm>
          <a:prstGeom prst="rect">
            <a:avLst/>
          </a:prstGeom>
        </p:spPr>
      </p:pic>
    </p:spTree>
    <p:extLst>
      <p:ext uri="{BB962C8B-B14F-4D97-AF65-F5344CB8AC3E}">
        <p14:creationId xmlns:p14="http://schemas.microsoft.com/office/powerpoint/2010/main" val="3397009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7924800" cy="487362"/>
          </a:xfrm>
        </p:spPr>
        <p:txBody>
          <a:bodyPr/>
          <a:lstStyle/>
          <a:p>
            <a:r>
              <a:rPr lang="fil-PH" b="1" dirty="0" smtClean="0">
                <a:solidFill>
                  <a:srgbClr val="FF0000"/>
                </a:solidFill>
                <a:effectLst>
                  <a:outerShdw blurRad="38100" dist="38100" dir="2700000" algn="tl">
                    <a:srgbClr val="000000">
                      <a:alpha val="43137"/>
                    </a:srgbClr>
                  </a:outerShdw>
                </a:effectLst>
              </a:rPr>
              <a:t>Common diseases</a:t>
            </a:r>
            <a:endParaRPr lang="fil-PH" dirty="0"/>
          </a:p>
        </p:txBody>
      </p:sp>
      <p:sp>
        <p:nvSpPr>
          <p:cNvPr id="5" name="TextBox 4"/>
          <p:cNvSpPr txBox="1"/>
          <p:nvPr/>
        </p:nvSpPr>
        <p:spPr>
          <a:xfrm>
            <a:off x="533401" y="885427"/>
            <a:ext cx="8153399" cy="830997"/>
          </a:xfrm>
          <a:prstGeom prst="rect">
            <a:avLst/>
          </a:prstGeom>
          <a:noFill/>
          <a:ln w="12700">
            <a:noFill/>
          </a:ln>
        </p:spPr>
        <p:txBody>
          <a:bodyPr wrap="square" rtlCol="0">
            <a:spAutoFit/>
          </a:bodyPr>
          <a:lstStyle/>
          <a:p>
            <a:r>
              <a:rPr lang="fil-PH" sz="2400" b="1" dirty="0">
                <a:effectLst>
                  <a:outerShdw blurRad="38100" dist="38100" dir="2700000" algn="tl">
                    <a:srgbClr val="000000">
                      <a:alpha val="43137"/>
                    </a:srgbClr>
                  </a:outerShdw>
                </a:effectLst>
              </a:rPr>
              <a:t>3</a:t>
            </a:r>
            <a:r>
              <a:rPr lang="fil-PH" sz="2400" b="1" dirty="0" smtClean="0">
                <a:effectLst>
                  <a:outerShdw blurRad="38100" dist="38100" dir="2700000" algn="tl">
                    <a:srgbClr val="000000">
                      <a:alpha val="43137"/>
                    </a:srgbClr>
                  </a:outerShdw>
                </a:effectLst>
              </a:rPr>
              <a:t>.  </a:t>
            </a:r>
            <a:r>
              <a:rPr lang="en-US" sz="2400" b="1" dirty="0" smtClean="0"/>
              <a:t>Other </a:t>
            </a:r>
            <a:r>
              <a:rPr lang="en-US" sz="2400" b="1" dirty="0"/>
              <a:t>Skeletal Conditions (and their </a:t>
            </a:r>
            <a:endParaRPr lang="en-US" sz="2400" b="1" dirty="0" smtClean="0"/>
          </a:p>
          <a:p>
            <a:r>
              <a:rPr lang="en-US" sz="2400" b="1" dirty="0"/>
              <a:t> </a:t>
            </a:r>
            <a:r>
              <a:rPr lang="en-US" sz="2400" b="1" dirty="0" smtClean="0"/>
              <a:t> causes </a:t>
            </a:r>
            <a:r>
              <a:rPr lang="en-US" sz="2400" b="1" dirty="0"/>
              <a:t>and effects</a:t>
            </a:r>
            <a:r>
              <a:rPr lang="en-US" sz="2400" b="1" dirty="0" smtClean="0"/>
              <a:t>)</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3111260745"/>
              </p:ext>
            </p:extLst>
          </p:nvPr>
        </p:nvGraphicFramePr>
        <p:xfrm>
          <a:off x="381000" y="1905000"/>
          <a:ext cx="8305800" cy="2941320"/>
        </p:xfrm>
        <a:graphic>
          <a:graphicData uri="http://schemas.openxmlformats.org/drawingml/2006/table">
            <a:tbl>
              <a:tblPr firstRow="1" bandRow="1">
                <a:tableStyleId>{5C22544A-7EE6-4342-B048-85BDC9FD1C3A}</a:tableStyleId>
              </a:tblPr>
              <a:tblGrid>
                <a:gridCol w="2768600"/>
                <a:gridCol w="2768600"/>
                <a:gridCol w="2768600"/>
              </a:tblGrid>
              <a:tr h="381000">
                <a:tc>
                  <a:txBody>
                    <a:bodyPr/>
                    <a:lstStyle/>
                    <a:p>
                      <a:r>
                        <a:rPr lang="fil-PH" dirty="0" smtClean="0"/>
                        <a:t>CONDITION</a:t>
                      </a:r>
                      <a:endParaRPr lang="fil-PH" dirty="0"/>
                    </a:p>
                  </a:txBody>
                  <a:tcPr/>
                </a:tc>
                <a:tc>
                  <a:txBody>
                    <a:bodyPr/>
                    <a:lstStyle/>
                    <a:p>
                      <a:r>
                        <a:rPr lang="fil-PH" dirty="0" smtClean="0"/>
                        <a:t>CAUSE</a:t>
                      </a:r>
                      <a:endParaRPr lang="fil-PH" dirty="0"/>
                    </a:p>
                  </a:txBody>
                  <a:tcPr/>
                </a:tc>
                <a:tc>
                  <a:txBody>
                    <a:bodyPr/>
                    <a:lstStyle/>
                    <a:p>
                      <a:r>
                        <a:rPr lang="fil-PH" dirty="0" smtClean="0"/>
                        <a:t>EFECT</a:t>
                      </a:r>
                      <a:endParaRPr lang="fil-PH" dirty="0"/>
                    </a:p>
                  </a:txBody>
                  <a:tcPr/>
                </a:tc>
              </a:tr>
              <a:tr h="1752600">
                <a:tc>
                  <a:txBody>
                    <a:bodyPr/>
                    <a:lstStyle/>
                    <a:p>
                      <a:r>
                        <a:rPr lang="fil-PH" b="1" dirty="0" smtClean="0"/>
                        <a:t>RICKETS</a:t>
                      </a:r>
                    </a:p>
                    <a:p>
                      <a:r>
                        <a:rPr lang="fil-PH" sz="1800" kern="1200" dirty="0" smtClean="0">
                          <a:solidFill>
                            <a:schemeClr val="dk1"/>
                          </a:solidFill>
                          <a:latin typeface="+mn-lt"/>
                          <a:ea typeface="+mn-ea"/>
                          <a:cs typeface="+mn-cs"/>
                        </a:rPr>
                        <a:t>Childhood disease</a:t>
                      </a:r>
                      <a:endParaRPr lang="fil-PH" dirty="0"/>
                    </a:p>
                  </a:txBody>
                  <a:tcPr/>
                </a:tc>
                <a:tc>
                  <a:txBody>
                    <a:bodyPr/>
                    <a:lstStyle/>
                    <a:p>
                      <a:r>
                        <a:rPr lang="en-US" dirty="0" smtClean="0"/>
                        <a:t>Rickets is a childhood condition caused by insufficient vitamin D and Calcium</a:t>
                      </a:r>
                    </a:p>
                    <a:p>
                      <a:endParaRPr lang="en-US" dirty="0" smtClean="0"/>
                    </a:p>
                    <a:p>
                      <a:endParaRPr lang="en-US" dirty="0" smtClean="0"/>
                    </a:p>
                    <a:p>
                      <a:endParaRPr lang="fil-PH" dirty="0"/>
                    </a:p>
                  </a:txBody>
                  <a:tcPr anchor="ctr"/>
                </a:tc>
                <a:tc>
                  <a:txBody>
                    <a:bodyPr/>
                    <a:lstStyle/>
                    <a:p>
                      <a:r>
                        <a:rPr lang="fil-PH" dirty="0" smtClean="0"/>
                        <a:t>Bow legs.</a:t>
                      </a:r>
                      <a:endParaRPr lang="en-US" dirty="0"/>
                    </a:p>
                  </a:txBody>
                  <a:tcPr anchor="ct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3276599"/>
            <a:ext cx="1767839" cy="25201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191000"/>
            <a:ext cx="3498574" cy="2438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36720"/>
            <a:ext cx="2438400" cy="2438400"/>
          </a:xfrm>
          <a:prstGeom prst="rect">
            <a:avLst/>
          </a:prstGeom>
        </p:spPr>
      </p:pic>
    </p:spTree>
    <p:extLst>
      <p:ext uri="{BB962C8B-B14F-4D97-AF65-F5344CB8AC3E}">
        <p14:creationId xmlns:p14="http://schemas.microsoft.com/office/powerpoint/2010/main" val="214204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7472"/>
            <a:ext cx="7924800" cy="1121727"/>
          </a:xfrm>
        </p:spPr>
        <p:txBody>
          <a:bodyPr/>
          <a:lstStyle/>
          <a:p>
            <a:r>
              <a:rPr lang="fil-PH" dirty="0" smtClean="0"/>
              <a:t>the respiratory system</a:t>
            </a:r>
            <a:br>
              <a:rPr lang="fil-PH" dirty="0" smtClean="0"/>
            </a:br>
            <a:endParaRPr lang="fil-PH" dirty="0"/>
          </a:p>
        </p:txBody>
      </p:sp>
      <p:pic>
        <p:nvPicPr>
          <p:cNvPr id="5" name="Picture 5" descr="1001_HumanResprtrySystem_1.jpg                                 0003AF46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1181100" y="1027113"/>
            <a:ext cx="6781800"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2400" y="242888"/>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000" dirty="0">
                <a:solidFill>
                  <a:schemeClr val="tx2"/>
                </a:solidFill>
              </a:rPr>
              <a:t>Components of the Upper Respiratory Tract</a:t>
            </a:r>
          </a:p>
        </p:txBody>
      </p:sp>
      <p:sp>
        <p:nvSpPr>
          <p:cNvPr id="11267" name="Line 3"/>
          <p:cNvSpPr>
            <a:spLocks noChangeShapeType="1"/>
          </p:cNvSpPr>
          <p:nvPr/>
        </p:nvSpPr>
        <p:spPr bwMode="auto">
          <a:xfrm>
            <a:off x="228600" y="228600"/>
            <a:ext cx="8686800" cy="0"/>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
        <p:nvSpPr>
          <p:cNvPr id="11268" name="Text Box 4"/>
          <p:cNvSpPr txBox="1">
            <a:spLocks noChangeArrowheads="1"/>
          </p:cNvSpPr>
          <p:nvPr/>
        </p:nvSpPr>
        <p:spPr bwMode="auto">
          <a:xfrm>
            <a:off x="7924800" y="6248400"/>
            <a:ext cx="8874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n-US" sz="1200">
                <a:solidFill>
                  <a:srgbClr val="330033"/>
                </a:solidFill>
                <a:latin typeface="Times New Roman" pitchFamily="18" charset="0"/>
              </a:rPr>
              <a:t>Figure 10.2</a:t>
            </a:r>
            <a:endParaRPr lang="en-US" sz="2800">
              <a:latin typeface="Times New Roman" pitchFamily="18" charset="0"/>
            </a:endParaRPr>
          </a:p>
        </p:txBody>
      </p:sp>
      <p:pic>
        <p:nvPicPr>
          <p:cNvPr id="11269" name="Picture 5" descr="1002_UpperResprtoryTract_1.jpg                                 0003AF46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1524000" y="1447800"/>
            <a:ext cx="60960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714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8600" y="1854200"/>
            <a:ext cx="8610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03225" indent="-403225">
              <a:spcBef>
                <a:spcPct val="20000"/>
              </a:spcBef>
              <a:buClr>
                <a:schemeClr val="folHlink"/>
              </a:buClr>
              <a:buSzPct val="60000"/>
              <a:buFont typeface="Wingdings" pitchFamily="2" charset="2"/>
              <a:buChar char="n"/>
              <a:tabLst>
                <a:tab pos="2746375" algn="l"/>
              </a:tabLst>
            </a:pPr>
            <a:r>
              <a:rPr lang="en-US" sz="3200" dirty="0"/>
              <a:t>Passageway for respiration</a:t>
            </a:r>
          </a:p>
          <a:p>
            <a:pPr marL="403225" indent="-403225">
              <a:spcBef>
                <a:spcPct val="20000"/>
              </a:spcBef>
              <a:buClr>
                <a:schemeClr val="folHlink"/>
              </a:buClr>
              <a:buSzPct val="60000"/>
              <a:buFont typeface="Wingdings" pitchFamily="2" charset="2"/>
              <a:buChar char="n"/>
              <a:tabLst>
                <a:tab pos="2746375" algn="l"/>
              </a:tabLst>
            </a:pPr>
            <a:r>
              <a:rPr lang="en-US" sz="3200" dirty="0"/>
              <a:t>Receptors for smell</a:t>
            </a:r>
          </a:p>
          <a:p>
            <a:pPr marL="403225" indent="-403225">
              <a:spcBef>
                <a:spcPct val="20000"/>
              </a:spcBef>
              <a:buClr>
                <a:schemeClr val="folHlink"/>
              </a:buClr>
              <a:buSzPct val="60000"/>
              <a:buFont typeface="Wingdings" pitchFamily="2" charset="2"/>
              <a:buChar char="n"/>
              <a:tabLst>
                <a:tab pos="2746375" algn="l"/>
              </a:tabLst>
            </a:pPr>
            <a:r>
              <a:rPr lang="en-US" sz="3200" dirty="0"/>
              <a:t>Filters incoming air to filter larger foreign material</a:t>
            </a:r>
          </a:p>
          <a:p>
            <a:pPr marL="403225" indent="-403225">
              <a:spcBef>
                <a:spcPct val="20000"/>
              </a:spcBef>
              <a:buClr>
                <a:schemeClr val="folHlink"/>
              </a:buClr>
              <a:buSzPct val="60000"/>
              <a:buFont typeface="Wingdings" pitchFamily="2" charset="2"/>
              <a:buChar char="n"/>
              <a:tabLst>
                <a:tab pos="2746375" algn="l"/>
              </a:tabLst>
            </a:pPr>
            <a:r>
              <a:rPr lang="en-US" sz="3200" dirty="0"/>
              <a:t>Moistens and warms incoming air</a:t>
            </a:r>
          </a:p>
          <a:p>
            <a:pPr marL="403225" indent="-403225">
              <a:spcBef>
                <a:spcPct val="20000"/>
              </a:spcBef>
              <a:buClr>
                <a:schemeClr val="folHlink"/>
              </a:buClr>
              <a:buSzPct val="60000"/>
              <a:buFont typeface="Wingdings" pitchFamily="2" charset="2"/>
              <a:buChar char="n"/>
              <a:tabLst>
                <a:tab pos="2746375" algn="l"/>
              </a:tabLst>
            </a:pPr>
            <a:r>
              <a:rPr lang="en-US" sz="3200" dirty="0"/>
              <a:t>Resonating chambers for voice</a:t>
            </a:r>
          </a:p>
        </p:txBody>
      </p:sp>
      <p:sp>
        <p:nvSpPr>
          <p:cNvPr id="99331" name="Rectangle 3"/>
          <p:cNvSpPr>
            <a:spLocks noChangeArrowheads="1"/>
          </p:cNvSpPr>
          <p:nvPr/>
        </p:nvSpPr>
        <p:spPr bwMode="auto">
          <a:xfrm>
            <a:off x="152400" y="242888"/>
            <a:ext cx="8534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400">
                <a:solidFill>
                  <a:schemeClr val="tx2"/>
                </a:solidFill>
              </a:rPr>
              <a:t>Upper Respiratory Tract Functions</a:t>
            </a:r>
          </a:p>
        </p:txBody>
      </p:sp>
      <p:sp>
        <p:nvSpPr>
          <p:cNvPr id="12292" name="Line 4"/>
          <p:cNvSpPr>
            <a:spLocks noChangeShapeType="1"/>
          </p:cNvSpPr>
          <p:nvPr/>
        </p:nvSpPr>
        <p:spPr bwMode="auto">
          <a:xfrm>
            <a:off x="228600" y="228600"/>
            <a:ext cx="8686800" cy="0"/>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Tree>
    <p:extLst>
      <p:ext uri="{BB962C8B-B14F-4D97-AF65-F5344CB8AC3E}">
        <p14:creationId xmlns:p14="http://schemas.microsoft.com/office/powerpoint/2010/main" val="2795575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9330">
                                            <p:txEl>
                                              <p:pRg st="0" end="0"/>
                                            </p:txEl>
                                          </p:spTgt>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9330">
                                            <p:txEl>
                                              <p:pRg st="1" end="1"/>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99330">
                                            <p:txEl>
                                              <p:pRg st="2" end="2"/>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99330">
                                            <p:txEl>
                                              <p:pRg st="3" end="3"/>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993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advAuto="0"/>
      <p:bldP spid="9933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395288"/>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000" dirty="0">
                <a:solidFill>
                  <a:schemeClr val="tx2"/>
                </a:solidFill>
              </a:rPr>
              <a:t>Components of the Lower Respiratory Tract</a:t>
            </a:r>
          </a:p>
        </p:txBody>
      </p:sp>
      <p:sp>
        <p:nvSpPr>
          <p:cNvPr id="13315" name="Line 3"/>
          <p:cNvSpPr>
            <a:spLocks noChangeShapeType="1"/>
          </p:cNvSpPr>
          <p:nvPr/>
        </p:nvSpPr>
        <p:spPr bwMode="auto">
          <a:xfrm>
            <a:off x="228600" y="228600"/>
            <a:ext cx="8686800" cy="1588"/>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
        <p:nvSpPr>
          <p:cNvPr id="13316" name="Text Box 4"/>
          <p:cNvSpPr txBox="1">
            <a:spLocks noChangeArrowheads="1"/>
          </p:cNvSpPr>
          <p:nvPr/>
        </p:nvSpPr>
        <p:spPr bwMode="auto">
          <a:xfrm>
            <a:off x="7924800" y="6278563"/>
            <a:ext cx="8874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90000"/>
              </a:lnSpc>
              <a:spcBef>
                <a:spcPct val="50000"/>
              </a:spcBef>
            </a:pPr>
            <a:r>
              <a:rPr lang="en-US" sz="1200">
                <a:solidFill>
                  <a:srgbClr val="330033"/>
                </a:solidFill>
                <a:latin typeface="Times New Roman" pitchFamily="18" charset="0"/>
              </a:rPr>
              <a:t>Figure 10.3</a:t>
            </a:r>
            <a:endParaRPr lang="en-US" sz="2800">
              <a:latin typeface="Times New Roman" pitchFamily="18" charset="0"/>
            </a:endParaRPr>
          </a:p>
        </p:txBody>
      </p:sp>
      <p:pic>
        <p:nvPicPr>
          <p:cNvPr id="13317" name="Picture 5" descr="1003_LowerResprtoryTract_1.jpg                                 0003AF46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1314450" y="1905000"/>
            <a:ext cx="6515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397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28600" y="1414540"/>
            <a:ext cx="86106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7338" indent="-287338">
              <a:spcBef>
                <a:spcPct val="20000"/>
              </a:spcBef>
              <a:buClr>
                <a:schemeClr val="folHlink"/>
              </a:buClr>
              <a:buSzPct val="60000"/>
              <a:buFont typeface="Wingdings" pitchFamily="2" charset="2"/>
              <a:buChar char="n"/>
              <a:tabLst>
                <a:tab pos="2746375" algn="l"/>
              </a:tabLst>
            </a:pPr>
            <a:r>
              <a:rPr lang="en-US" sz="3200" dirty="0">
                <a:solidFill>
                  <a:srgbClr val="92D050"/>
                </a:solidFill>
              </a:rPr>
              <a:t>Functions:</a:t>
            </a:r>
          </a:p>
          <a:p>
            <a:pPr marL="625475" lvl="1" indent="-223838">
              <a:spcBef>
                <a:spcPct val="20000"/>
              </a:spcBef>
              <a:buClr>
                <a:schemeClr val="hlink"/>
              </a:buClr>
              <a:buSzPct val="55000"/>
              <a:buFont typeface="Wingdings" pitchFamily="2" charset="2"/>
              <a:buChar char="n"/>
              <a:tabLst>
                <a:tab pos="2746375" algn="l"/>
              </a:tabLst>
            </a:pPr>
            <a:r>
              <a:rPr lang="en-US" sz="2800" dirty="0">
                <a:solidFill>
                  <a:srgbClr val="00B0F0"/>
                </a:solidFill>
              </a:rPr>
              <a:t>Larynx</a:t>
            </a:r>
            <a:r>
              <a:rPr lang="en-US" sz="2800" dirty="0"/>
              <a:t>: maintains an open airway, routes food and air appropriately, assists in sound production</a:t>
            </a:r>
          </a:p>
          <a:p>
            <a:pPr marL="625475" lvl="1" indent="-223838">
              <a:spcBef>
                <a:spcPct val="20000"/>
              </a:spcBef>
              <a:buClr>
                <a:schemeClr val="hlink"/>
              </a:buClr>
              <a:buSzPct val="55000"/>
              <a:buFont typeface="Wingdings" pitchFamily="2" charset="2"/>
              <a:buChar char="n"/>
              <a:tabLst>
                <a:tab pos="2746375" algn="l"/>
              </a:tabLst>
            </a:pPr>
            <a:r>
              <a:rPr lang="en-US" sz="2800" dirty="0">
                <a:solidFill>
                  <a:srgbClr val="00B0F0"/>
                </a:solidFill>
              </a:rPr>
              <a:t>Trachea</a:t>
            </a:r>
            <a:r>
              <a:rPr lang="en-US" sz="2800" dirty="0"/>
              <a:t>: transports air to and from lungs</a:t>
            </a:r>
          </a:p>
          <a:p>
            <a:pPr marL="625475" lvl="1" indent="-223838">
              <a:spcBef>
                <a:spcPct val="20000"/>
              </a:spcBef>
              <a:buClr>
                <a:schemeClr val="hlink"/>
              </a:buClr>
              <a:buSzPct val="55000"/>
              <a:buFont typeface="Wingdings" pitchFamily="2" charset="2"/>
              <a:buChar char="n"/>
              <a:tabLst>
                <a:tab pos="2746375" algn="l"/>
              </a:tabLst>
            </a:pPr>
            <a:r>
              <a:rPr lang="en-US" sz="2800" dirty="0">
                <a:solidFill>
                  <a:srgbClr val="00B0F0"/>
                </a:solidFill>
              </a:rPr>
              <a:t>Bronchi</a:t>
            </a:r>
            <a:r>
              <a:rPr lang="en-US" sz="2800" dirty="0"/>
              <a:t>: branch into lungs</a:t>
            </a:r>
          </a:p>
          <a:p>
            <a:pPr marL="625475" lvl="1" indent="-223838">
              <a:spcBef>
                <a:spcPct val="20000"/>
              </a:spcBef>
              <a:buClr>
                <a:schemeClr val="hlink"/>
              </a:buClr>
              <a:buSzPct val="55000"/>
              <a:buFont typeface="Wingdings" pitchFamily="2" charset="2"/>
              <a:buChar char="n"/>
              <a:tabLst>
                <a:tab pos="2746375" algn="l"/>
              </a:tabLst>
            </a:pPr>
            <a:r>
              <a:rPr lang="en-US" sz="2800" dirty="0">
                <a:solidFill>
                  <a:srgbClr val="00B0F0"/>
                </a:solidFill>
              </a:rPr>
              <a:t>Lungs</a:t>
            </a:r>
            <a:r>
              <a:rPr lang="en-US" sz="2800" dirty="0"/>
              <a:t>: transport air to alveoli for gas exchange</a:t>
            </a:r>
          </a:p>
        </p:txBody>
      </p:sp>
      <p:sp>
        <p:nvSpPr>
          <p:cNvPr id="101379" name="Rectangle 3"/>
          <p:cNvSpPr>
            <a:spLocks noChangeArrowheads="1"/>
          </p:cNvSpPr>
          <p:nvPr/>
        </p:nvSpPr>
        <p:spPr bwMode="auto">
          <a:xfrm>
            <a:off x="152400" y="242888"/>
            <a:ext cx="8534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400">
                <a:solidFill>
                  <a:schemeClr val="tx2"/>
                </a:solidFill>
              </a:rPr>
              <a:t>Lower Respiratory Tract</a:t>
            </a:r>
          </a:p>
        </p:txBody>
      </p:sp>
      <p:sp>
        <p:nvSpPr>
          <p:cNvPr id="14340" name="Line 4"/>
          <p:cNvSpPr>
            <a:spLocks noChangeShapeType="1"/>
          </p:cNvSpPr>
          <p:nvPr/>
        </p:nvSpPr>
        <p:spPr bwMode="auto">
          <a:xfrm>
            <a:off x="228600" y="228600"/>
            <a:ext cx="8686800" cy="0"/>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Tree>
    <p:extLst>
      <p:ext uri="{BB962C8B-B14F-4D97-AF65-F5344CB8AC3E}">
        <p14:creationId xmlns:p14="http://schemas.microsoft.com/office/powerpoint/2010/main" val="211181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0137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01378">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01378">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101378">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013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advAuto="0"/>
      <p:bldP spid="10137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hlinkClick r:id="rId2" action="ppaction://hlinkfile"/>
          </p:cNvPr>
          <p:cNvSpPr>
            <a:spLocks noChangeArrowheads="1"/>
          </p:cNvSpPr>
          <p:nvPr/>
        </p:nvSpPr>
        <p:spPr bwMode="auto">
          <a:xfrm>
            <a:off x="228600" y="2362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000" dirty="0">
                <a:solidFill>
                  <a:schemeClr val="tx2"/>
                </a:solidFill>
              </a:rPr>
              <a:t>Gas Exchange Between the Blood and Alveoli</a:t>
            </a:r>
          </a:p>
        </p:txBody>
      </p:sp>
      <p:sp>
        <p:nvSpPr>
          <p:cNvPr id="15363" name="Line 3"/>
          <p:cNvSpPr>
            <a:spLocks noChangeShapeType="1"/>
          </p:cNvSpPr>
          <p:nvPr/>
        </p:nvSpPr>
        <p:spPr bwMode="auto">
          <a:xfrm>
            <a:off x="228600" y="228600"/>
            <a:ext cx="8686800" cy="0"/>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
        <p:nvSpPr>
          <p:cNvPr id="15364" name="Text Box 4"/>
          <p:cNvSpPr txBox="1">
            <a:spLocks noChangeArrowheads="1"/>
          </p:cNvSpPr>
          <p:nvPr/>
        </p:nvSpPr>
        <p:spPr bwMode="auto">
          <a:xfrm>
            <a:off x="7815263" y="6248400"/>
            <a:ext cx="996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n-US" sz="1200">
                <a:solidFill>
                  <a:srgbClr val="330033"/>
                </a:solidFill>
                <a:latin typeface="Times New Roman" pitchFamily="18" charset="0"/>
              </a:rPr>
              <a:t>Figure 10.8A</a:t>
            </a:r>
            <a:endParaRPr lang="en-US" sz="2800">
              <a:latin typeface="Times New Roman" pitchFamily="18" charset="0"/>
            </a:endParaRPr>
          </a:p>
        </p:txBody>
      </p:sp>
    </p:spTree>
    <p:extLst>
      <p:ext uri="{BB962C8B-B14F-4D97-AF65-F5344CB8AC3E}">
        <p14:creationId xmlns:p14="http://schemas.microsoft.com/office/powerpoint/2010/main" val="178189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52400" y="242888"/>
            <a:ext cx="8763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400">
                <a:solidFill>
                  <a:schemeClr val="tx2"/>
                </a:solidFill>
              </a:rPr>
              <a:t>Gas Exchange Between the Blood and Alveoli</a:t>
            </a:r>
          </a:p>
        </p:txBody>
      </p:sp>
      <p:sp>
        <p:nvSpPr>
          <p:cNvPr id="15363" name="Line 3"/>
          <p:cNvSpPr>
            <a:spLocks noChangeShapeType="1"/>
          </p:cNvSpPr>
          <p:nvPr/>
        </p:nvSpPr>
        <p:spPr bwMode="auto">
          <a:xfrm>
            <a:off x="228600" y="228600"/>
            <a:ext cx="8686800" cy="0"/>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fil-PH"/>
          </a:p>
        </p:txBody>
      </p:sp>
      <p:sp>
        <p:nvSpPr>
          <p:cNvPr id="15364" name="Text Box 4"/>
          <p:cNvSpPr txBox="1">
            <a:spLocks noChangeArrowheads="1"/>
          </p:cNvSpPr>
          <p:nvPr/>
        </p:nvSpPr>
        <p:spPr bwMode="auto">
          <a:xfrm>
            <a:off x="7815263" y="6248400"/>
            <a:ext cx="996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n-US" sz="1200">
                <a:solidFill>
                  <a:srgbClr val="330033"/>
                </a:solidFill>
                <a:latin typeface="Times New Roman" pitchFamily="18" charset="0"/>
              </a:rPr>
              <a:t>Figure 10.8A</a:t>
            </a:r>
            <a:endParaRPr lang="en-US" sz="2800">
              <a:latin typeface="Times New Roman" pitchFamily="18" charset="0"/>
            </a:endParaRPr>
          </a:p>
        </p:txBody>
      </p:sp>
      <p:pic>
        <p:nvPicPr>
          <p:cNvPr id="15365" name="Picture 5" descr="1008_GasExchangeInLungs_1.jpg                                  0003AF46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461"/>
          <a:stretch>
            <a:fillRect/>
          </a:stretch>
        </p:blipFill>
        <p:spPr bwMode="auto">
          <a:xfrm>
            <a:off x="762000" y="1639888"/>
            <a:ext cx="69342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2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hlinkClick r:id="rId2" action="ppaction://hlinkfile"/>
          </p:cNvPr>
          <p:cNvSpPr>
            <a:spLocks noChangeArrowheads="1"/>
          </p:cNvSpPr>
          <p:nvPr/>
        </p:nvSpPr>
        <p:spPr bwMode="auto">
          <a:xfrm>
            <a:off x="228600" y="3048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000" dirty="0" smtClean="0">
                <a:solidFill>
                  <a:schemeClr val="tx2"/>
                </a:solidFill>
              </a:rPr>
              <a:t>Diseases of the Respiratory System</a:t>
            </a:r>
            <a:endParaRPr lang="en-US" sz="4000" dirty="0">
              <a:solidFill>
                <a:schemeClr val="tx2"/>
              </a:solidFill>
            </a:endParaRPr>
          </a:p>
        </p:txBody>
      </p:sp>
      <p:sp>
        <p:nvSpPr>
          <p:cNvPr id="3" name="TextBox 2"/>
          <p:cNvSpPr txBox="1"/>
          <p:nvPr/>
        </p:nvSpPr>
        <p:spPr>
          <a:xfrm>
            <a:off x="762000" y="1905000"/>
            <a:ext cx="7848600" cy="1815882"/>
          </a:xfrm>
          <a:prstGeom prst="rect">
            <a:avLst/>
          </a:prstGeom>
          <a:noFill/>
        </p:spPr>
        <p:txBody>
          <a:bodyPr wrap="square" rtlCol="0">
            <a:spAutoFit/>
          </a:bodyPr>
          <a:lstStyle/>
          <a:p>
            <a:r>
              <a:rPr lang="fil-PH" sz="2800" dirty="0" smtClean="0">
                <a:solidFill>
                  <a:srgbClr val="00B0F0"/>
                </a:solidFill>
                <a:hlinkClick r:id="rId3" action="ppaction://hlinkfile"/>
              </a:rPr>
              <a:t>Chronic Obstructive Pulmonary Disease</a:t>
            </a:r>
            <a:endParaRPr lang="fil-PH" sz="2800" dirty="0" smtClean="0">
              <a:solidFill>
                <a:srgbClr val="00B0F0"/>
              </a:solidFill>
            </a:endParaRPr>
          </a:p>
          <a:p>
            <a:pPr marL="1371600" lvl="2" indent="-457200">
              <a:buFont typeface="Arial" pitchFamily="34" charset="0"/>
              <a:buChar char="•"/>
            </a:pPr>
            <a:r>
              <a:rPr lang="fil-PH" sz="2800" dirty="0"/>
              <a:t>	</a:t>
            </a:r>
            <a:r>
              <a:rPr lang="fil-PH" sz="2800" dirty="0" smtClean="0">
                <a:hlinkClick r:id="rId4" action="ppaction://hlinkfile"/>
              </a:rPr>
              <a:t>Emphysema</a:t>
            </a:r>
            <a:endParaRPr lang="fil-PH" sz="2800" dirty="0" smtClean="0"/>
          </a:p>
          <a:p>
            <a:pPr marL="1371600" lvl="2" indent="-457200">
              <a:buFont typeface="Arial" pitchFamily="34" charset="0"/>
              <a:buChar char="•"/>
            </a:pPr>
            <a:r>
              <a:rPr lang="fil-PH" sz="2800" dirty="0"/>
              <a:t>	</a:t>
            </a:r>
            <a:r>
              <a:rPr lang="fil-PH" sz="2800" dirty="0" smtClean="0"/>
              <a:t>Chronic Bronchitis</a:t>
            </a:r>
            <a:endParaRPr lang="fil-PH" sz="2800" dirty="0"/>
          </a:p>
        </p:txBody>
      </p:sp>
      <p:sp>
        <p:nvSpPr>
          <p:cNvPr id="4" name="TextBox 3"/>
          <p:cNvSpPr txBox="1"/>
          <p:nvPr/>
        </p:nvSpPr>
        <p:spPr>
          <a:xfrm>
            <a:off x="685800" y="4191000"/>
            <a:ext cx="7848600" cy="954107"/>
          </a:xfrm>
          <a:prstGeom prst="rect">
            <a:avLst/>
          </a:prstGeom>
          <a:noFill/>
        </p:spPr>
        <p:txBody>
          <a:bodyPr wrap="square" rtlCol="0">
            <a:spAutoFit/>
          </a:bodyPr>
          <a:lstStyle/>
          <a:p>
            <a:r>
              <a:rPr lang="fil-PH" sz="2800" dirty="0" smtClean="0">
                <a:solidFill>
                  <a:srgbClr val="00B0F0"/>
                </a:solidFill>
                <a:hlinkClick r:id="rId5" action="ppaction://hlinkfile"/>
              </a:rPr>
              <a:t>Asthma</a:t>
            </a:r>
            <a:r>
              <a:rPr lang="fil-PH" sz="2800" dirty="0" smtClean="0">
                <a:solidFill>
                  <a:srgbClr val="00B0F0"/>
                </a:solidFill>
                <a:hlinkClick r:id="rId5" action="ppaction://hlinkfile"/>
              </a:rPr>
              <a:t> 1</a:t>
            </a:r>
            <a:endParaRPr lang="fil-PH" sz="2800" dirty="0" smtClean="0">
              <a:solidFill>
                <a:srgbClr val="00B0F0"/>
              </a:solidFill>
            </a:endParaRPr>
          </a:p>
          <a:p>
            <a:r>
              <a:rPr lang="fil-PH" sz="2800" dirty="0" smtClean="0">
                <a:solidFill>
                  <a:srgbClr val="00B0F0"/>
                </a:solidFill>
                <a:hlinkClick r:id="rId6" action="ppaction://hlinkfile"/>
              </a:rPr>
              <a:t>Asthma 2</a:t>
            </a:r>
            <a:endParaRPr lang="fil-PH" sz="2800" dirty="0"/>
          </a:p>
        </p:txBody>
      </p:sp>
    </p:spTree>
    <p:extLst>
      <p:ext uri="{BB962C8B-B14F-4D97-AF65-F5344CB8AC3E}">
        <p14:creationId xmlns:p14="http://schemas.microsoft.com/office/powerpoint/2010/main" val="11360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1657826"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Parts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457200" indent="-457200">
              <a:buFont typeface="Wingdings 2" pitchFamily="18" charset="2"/>
              <a:buNone/>
            </a:pPr>
            <a:r>
              <a:rPr lang="en-US" sz="2400" u="sng" dirty="0"/>
              <a:t>2 Principal portions</a:t>
            </a:r>
          </a:p>
          <a:p>
            <a:pPr marL="457200" indent="-457200">
              <a:buFont typeface="Wingdings 2" pitchFamily="18" charset="2"/>
              <a:buNone/>
            </a:pPr>
            <a:endParaRPr lang="en-US" sz="1200" dirty="0"/>
          </a:p>
          <a:p>
            <a:pPr marL="457200" indent="-457200">
              <a:buFont typeface="Wingdings 2" pitchFamily="18" charset="2"/>
              <a:buAutoNum type="arabicPeriod"/>
            </a:pPr>
            <a:r>
              <a:rPr lang="en-US" sz="2400" b="1" dirty="0">
                <a:solidFill>
                  <a:srgbClr val="FFC000"/>
                </a:solidFill>
              </a:rPr>
              <a:t>Epidermis</a:t>
            </a:r>
            <a:r>
              <a:rPr lang="en-US" sz="2400" dirty="0"/>
              <a:t> - </a:t>
            </a:r>
            <a:r>
              <a:rPr lang="en-US" sz="2400" dirty="0" smtClean="0"/>
              <a:t>epithelium</a:t>
            </a:r>
            <a:endParaRPr lang="en-US" sz="1200" dirty="0"/>
          </a:p>
          <a:p>
            <a:pPr marL="457200" indent="-457200">
              <a:buFont typeface="Wingdings 2" pitchFamily="18" charset="2"/>
              <a:buAutoNum type="arabicPeriod"/>
            </a:pPr>
            <a:r>
              <a:rPr lang="en-US" sz="2400" b="1" dirty="0">
                <a:solidFill>
                  <a:srgbClr val="FFC000"/>
                </a:solidFill>
              </a:rPr>
              <a:t>Dermis</a:t>
            </a:r>
            <a:r>
              <a:rPr lang="en-US" sz="2400" dirty="0">
                <a:solidFill>
                  <a:schemeClr val="tx2"/>
                </a:solidFill>
              </a:rPr>
              <a:t> </a:t>
            </a:r>
            <a:r>
              <a:rPr lang="en-US" sz="2400" dirty="0"/>
              <a:t>– areolar and dense irregular </a:t>
            </a:r>
            <a:endParaRPr lang="en-US" sz="2400" dirty="0" smtClean="0"/>
          </a:p>
          <a:p>
            <a:pPr marL="0" indent="0">
              <a:buNone/>
            </a:pPr>
            <a:r>
              <a:rPr lang="en-US" sz="2400" dirty="0" smtClean="0"/>
              <a:t>                    fibrous </a:t>
            </a:r>
            <a:r>
              <a:rPr lang="en-US" sz="2400" dirty="0"/>
              <a:t>connective </a:t>
            </a:r>
            <a:r>
              <a:rPr lang="en-US" sz="2400" dirty="0" smtClean="0"/>
              <a:t>tissue</a:t>
            </a:r>
          </a:p>
          <a:p>
            <a:pPr marL="0" indent="0">
              <a:buNone/>
            </a:pPr>
            <a:r>
              <a:rPr lang="en-US" sz="2400" b="1" dirty="0" smtClean="0">
                <a:solidFill>
                  <a:srgbClr val="FFC000"/>
                </a:solidFill>
              </a:rPr>
              <a:t>3. Hypodermis</a:t>
            </a:r>
            <a:endParaRPr lang="en-US" sz="2400" b="1" dirty="0">
              <a:solidFill>
                <a:srgbClr val="FFC000"/>
              </a:solidFill>
            </a:endParaRPr>
          </a:p>
          <a:p>
            <a:pPr marL="838200" lvl="1" indent="-381000"/>
            <a:r>
              <a:rPr lang="en-US" sz="2000" dirty="0"/>
              <a:t>“beneath the dermis”</a:t>
            </a:r>
          </a:p>
          <a:p>
            <a:pPr marL="838200" lvl="1" indent="-381000"/>
            <a:r>
              <a:rPr lang="en-US" sz="2000" dirty="0"/>
              <a:t>the subcutaneous layer next to:</a:t>
            </a:r>
          </a:p>
          <a:p>
            <a:pPr marL="1200150" lvl="2" indent="-342900"/>
            <a:r>
              <a:rPr lang="en-US" sz="1800" dirty="0"/>
              <a:t>adipose layer or</a:t>
            </a:r>
          </a:p>
          <a:p>
            <a:pPr marL="1200150" lvl="2" indent="-342900"/>
            <a:r>
              <a:rPr lang="en-US" sz="1800" dirty="0"/>
              <a:t>muscle or</a:t>
            </a:r>
          </a:p>
          <a:p>
            <a:pPr marL="1200150" lvl="2" indent="-342900"/>
            <a:r>
              <a:rPr lang="en-US" sz="1800" dirty="0"/>
              <a:t>bone</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66" y="0"/>
            <a:ext cx="2321854" cy="1905000"/>
          </a:xfrm>
          <a:prstGeom prst="rect">
            <a:avLst/>
          </a:prstGeom>
        </p:spPr>
      </p:pic>
    </p:spTree>
    <p:extLst>
      <p:ext uri="{BB962C8B-B14F-4D97-AF65-F5344CB8AC3E}">
        <p14:creationId xmlns:p14="http://schemas.microsoft.com/office/powerpoint/2010/main" val="388188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hlinkClick r:id="rId2" action="ppaction://hlinkfile"/>
          </p:cNvPr>
          <p:cNvSpPr>
            <a:spLocks noChangeArrowheads="1"/>
          </p:cNvSpPr>
          <p:nvPr/>
        </p:nvSpPr>
        <p:spPr bwMode="auto">
          <a:xfrm>
            <a:off x="228600" y="3048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tabLst>
                <a:tab pos="622300" algn="l"/>
                <a:tab pos="2168525" algn="l"/>
                <a:tab pos="3546475" algn="l"/>
              </a:tabLst>
            </a:pPr>
            <a:r>
              <a:rPr lang="en-US" sz="4000" dirty="0" smtClean="0">
                <a:solidFill>
                  <a:schemeClr val="tx2"/>
                </a:solidFill>
              </a:rPr>
              <a:t>Diseases of the Respiratory System</a:t>
            </a:r>
            <a:endParaRPr lang="en-US" sz="4000" dirty="0">
              <a:solidFill>
                <a:schemeClr val="tx2"/>
              </a:solidFill>
            </a:endParaRPr>
          </a:p>
        </p:txBody>
      </p:sp>
      <p:sp>
        <p:nvSpPr>
          <p:cNvPr id="3" name="TextBox 2"/>
          <p:cNvSpPr txBox="1"/>
          <p:nvPr/>
        </p:nvSpPr>
        <p:spPr>
          <a:xfrm>
            <a:off x="762000" y="1905000"/>
            <a:ext cx="7848600" cy="523220"/>
          </a:xfrm>
          <a:prstGeom prst="rect">
            <a:avLst/>
          </a:prstGeom>
          <a:noFill/>
        </p:spPr>
        <p:txBody>
          <a:bodyPr wrap="square" rtlCol="0">
            <a:spAutoFit/>
          </a:bodyPr>
          <a:lstStyle/>
          <a:p>
            <a:r>
              <a:rPr lang="fil-PH" sz="2800" dirty="0" smtClean="0">
                <a:solidFill>
                  <a:srgbClr val="00B0F0"/>
                </a:solidFill>
                <a:hlinkClick r:id="rId3" action="ppaction://hlinkfile"/>
              </a:rPr>
              <a:t>Pneumonia</a:t>
            </a:r>
            <a:endParaRPr lang="fil-PH" sz="2800" dirty="0">
              <a:solidFill>
                <a:srgbClr val="00B0F0"/>
              </a:solidFill>
            </a:endParaRPr>
          </a:p>
        </p:txBody>
      </p:sp>
    </p:spTree>
    <p:extLst>
      <p:ext uri="{BB962C8B-B14F-4D97-AF65-F5344CB8AC3E}">
        <p14:creationId xmlns:p14="http://schemas.microsoft.com/office/powerpoint/2010/main" val="23023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01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1657826"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Parts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nSpc>
                <a:spcPct val="90000"/>
              </a:lnSpc>
              <a:buNone/>
            </a:pPr>
            <a:r>
              <a:rPr lang="en-US" sz="2800" b="1" dirty="0">
                <a:effectLst>
                  <a:outerShdw blurRad="38100" dist="38100" dir="2700000" algn="tl">
                    <a:srgbClr val="000000">
                      <a:alpha val="43137"/>
                    </a:srgbClr>
                  </a:outerShdw>
                </a:effectLst>
              </a:rPr>
              <a:t>4 cell </a:t>
            </a:r>
            <a:r>
              <a:rPr lang="en-US" sz="2800" b="1" dirty="0" smtClean="0">
                <a:effectLst>
                  <a:outerShdw blurRad="38100" dist="38100" dir="2700000" algn="tl">
                    <a:srgbClr val="000000">
                      <a:alpha val="43137"/>
                    </a:srgbClr>
                  </a:outerShdw>
                </a:effectLst>
              </a:rPr>
              <a:t>types</a:t>
            </a:r>
          </a:p>
          <a:p>
            <a:pPr marL="0" indent="0">
              <a:lnSpc>
                <a:spcPct val="90000"/>
              </a:lnSpc>
              <a:buNone/>
            </a:pPr>
            <a:endParaRPr lang="en-US" sz="900" b="1" dirty="0">
              <a:effectLst>
                <a:outerShdw blurRad="38100" dist="38100" dir="2700000" algn="tl">
                  <a:srgbClr val="000000">
                    <a:alpha val="43137"/>
                  </a:srgbClr>
                </a:outerShdw>
              </a:effectLst>
            </a:endParaRPr>
          </a:p>
          <a:p>
            <a:pPr marL="801688" lvl="1" indent="-342900">
              <a:lnSpc>
                <a:spcPct val="90000"/>
              </a:lnSpc>
              <a:buFont typeface="Wingdings 3" pitchFamily="18" charset="2"/>
              <a:buAutoNum type="arabicPeriod"/>
            </a:pPr>
            <a:r>
              <a:rPr lang="en-US" sz="2000" b="1" dirty="0">
                <a:solidFill>
                  <a:srgbClr val="FFC000"/>
                </a:solidFill>
                <a:effectLst>
                  <a:outerShdw blurRad="38100" dist="38100" dir="2700000" algn="tl">
                    <a:srgbClr val="000000">
                      <a:alpha val="43137"/>
                    </a:srgbClr>
                  </a:outerShdw>
                </a:effectLst>
              </a:rPr>
              <a:t>Keratinocyte</a:t>
            </a:r>
            <a:r>
              <a:rPr lang="en-US" sz="2000" dirty="0"/>
              <a:t>s - 90%</a:t>
            </a:r>
          </a:p>
          <a:p>
            <a:pPr marL="1258888" lvl="2" indent="-342900">
              <a:lnSpc>
                <a:spcPct val="90000"/>
              </a:lnSpc>
            </a:pPr>
            <a:r>
              <a:rPr lang="en-US" sz="2000" dirty="0" smtClean="0"/>
              <a:t>waterproof </a:t>
            </a:r>
            <a:r>
              <a:rPr lang="en-US" sz="2000" dirty="0"/>
              <a:t>barrier</a:t>
            </a:r>
          </a:p>
          <a:p>
            <a:pPr marL="801688" lvl="1" indent="-342900">
              <a:lnSpc>
                <a:spcPct val="90000"/>
              </a:lnSpc>
              <a:buFont typeface="Wingdings 3" pitchFamily="18" charset="2"/>
              <a:buAutoNum type="arabicPeriod"/>
            </a:pPr>
            <a:r>
              <a:rPr lang="en-US" sz="2000" b="1" dirty="0">
                <a:solidFill>
                  <a:srgbClr val="FFC000"/>
                </a:solidFill>
              </a:rPr>
              <a:t>Melanocytes</a:t>
            </a:r>
            <a:r>
              <a:rPr lang="en-US" sz="2000" dirty="0"/>
              <a:t> - 8%</a:t>
            </a:r>
          </a:p>
          <a:p>
            <a:pPr marL="1258888" lvl="2" indent="-342900">
              <a:lnSpc>
                <a:spcPct val="90000"/>
              </a:lnSpc>
            </a:pPr>
            <a:r>
              <a:rPr lang="en-US" sz="2000" dirty="0"/>
              <a:t>produce melanin (pigment)</a:t>
            </a:r>
          </a:p>
          <a:p>
            <a:pPr marL="801688" lvl="1" indent="-342900">
              <a:lnSpc>
                <a:spcPct val="90000"/>
              </a:lnSpc>
              <a:buFont typeface="Wingdings 3" pitchFamily="18" charset="2"/>
              <a:buAutoNum type="arabicPeriod"/>
            </a:pPr>
            <a:r>
              <a:rPr lang="en-US" sz="2000" b="1" dirty="0" smtClean="0">
                <a:solidFill>
                  <a:srgbClr val="FFC000"/>
                </a:solidFill>
              </a:rPr>
              <a:t>Langerhans </a:t>
            </a:r>
            <a:r>
              <a:rPr lang="en-US" sz="2000" b="1" dirty="0">
                <a:solidFill>
                  <a:srgbClr val="FFC000"/>
                </a:solidFill>
              </a:rPr>
              <a:t>cells</a:t>
            </a:r>
          </a:p>
          <a:p>
            <a:pPr marL="1258888" lvl="2" indent="-342900">
              <a:lnSpc>
                <a:spcPct val="90000"/>
              </a:lnSpc>
            </a:pPr>
            <a:r>
              <a:rPr lang="en-US" sz="2000" dirty="0"/>
              <a:t>phagocytes (from immune system)</a:t>
            </a:r>
          </a:p>
          <a:p>
            <a:pPr marL="801688" lvl="1" indent="-342900">
              <a:lnSpc>
                <a:spcPct val="90000"/>
              </a:lnSpc>
              <a:buFont typeface="Wingdings 3" pitchFamily="18" charset="2"/>
              <a:buAutoNum type="arabicPeriod"/>
            </a:pPr>
            <a:r>
              <a:rPr lang="en-US" sz="2000" b="1" dirty="0" smtClean="0">
                <a:solidFill>
                  <a:srgbClr val="FFC000"/>
                </a:solidFill>
                <a:effectLst>
                  <a:outerShdw blurRad="38100" dist="38100" dir="2700000" algn="tl">
                    <a:srgbClr val="000000">
                      <a:alpha val="43137"/>
                    </a:srgbClr>
                  </a:outerShdw>
                </a:effectLst>
              </a:rPr>
              <a:t>Merkel </a:t>
            </a:r>
            <a:r>
              <a:rPr lang="en-US" sz="2000" b="1" dirty="0">
                <a:solidFill>
                  <a:srgbClr val="FFC000"/>
                </a:solidFill>
                <a:effectLst>
                  <a:outerShdw blurRad="38100" dist="38100" dir="2700000" algn="tl">
                    <a:srgbClr val="000000">
                      <a:alpha val="43137"/>
                    </a:srgbClr>
                  </a:outerShdw>
                </a:effectLst>
              </a:rPr>
              <a:t>cells</a:t>
            </a:r>
          </a:p>
          <a:p>
            <a:pPr marL="1258888" lvl="2" indent="-342900">
              <a:lnSpc>
                <a:spcPct val="90000"/>
              </a:lnSpc>
            </a:pPr>
            <a:r>
              <a:rPr lang="en-US" sz="2000" dirty="0" smtClean="0"/>
              <a:t>sensory </a:t>
            </a:r>
            <a:r>
              <a:rPr lang="en-US" sz="2000" dirty="0"/>
              <a:t>transduction - touch</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66" y="0"/>
            <a:ext cx="2321854" cy="1905000"/>
          </a:xfrm>
          <a:prstGeom prst="rect">
            <a:avLst/>
          </a:prstGeom>
        </p:spPr>
      </p:pic>
    </p:spTree>
    <p:extLst>
      <p:ext uri="{BB962C8B-B14F-4D97-AF65-F5344CB8AC3E}">
        <p14:creationId xmlns:p14="http://schemas.microsoft.com/office/powerpoint/2010/main" val="56879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US" sz="2000" dirty="0"/>
          </a:p>
        </p:txBody>
      </p:sp>
      <p:sp>
        <p:nvSpPr>
          <p:cNvPr id="6" name="Rectangle 2"/>
          <p:cNvSpPr txBox="1">
            <a:spLocks noChangeArrowheads="1"/>
          </p:cNvSpPr>
          <p:nvPr/>
        </p:nvSpPr>
        <p:spPr>
          <a:xfrm>
            <a:off x="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lnSpc>
                <a:spcPct val="90000"/>
              </a:lnSpc>
            </a:pPr>
            <a:r>
              <a:rPr lang="en-US" sz="2400" dirty="0" smtClean="0"/>
              <a:t>Stratum </a:t>
            </a:r>
            <a:r>
              <a:rPr lang="en-US" sz="2400" dirty="0" err="1" smtClean="0"/>
              <a:t>basale</a:t>
            </a:r>
            <a:r>
              <a:rPr lang="en-US" sz="2400" dirty="0" smtClean="0"/>
              <a:t> </a:t>
            </a:r>
          </a:p>
          <a:p>
            <a:r>
              <a:rPr lang="en-US" sz="2400" dirty="0" smtClean="0"/>
              <a:t>Stratum </a:t>
            </a:r>
            <a:r>
              <a:rPr lang="en-US" sz="2400" dirty="0" err="1" smtClean="0"/>
              <a:t>spinosum</a:t>
            </a:r>
            <a:r>
              <a:rPr lang="en-US" sz="2400" dirty="0" smtClean="0"/>
              <a:t> </a:t>
            </a:r>
          </a:p>
          <a:p>
            <a:r>
              <a:rPr lang="en-US" sz="2400" dirty="0" smtClean="0"/>
              <a:t>Stratum </a:t>
            </a:r>
            <a:r>
              <a:rPr lang="en-US" sz="2400" dirty="0" err="1"/>
              <a:t>granulosum</a:t>
            </a:r>
            <a:endParaRPr lang="en-US" sz="2400" dirty="0"/>
          </a:p>
          <a:p>
            <a:r>
              <a:rPr lang="en-US" sz="2400" dirty="0" smtClean="0"/>
              <a:t>Stratum </a:t>
            </a:r>
            <a:r>
              <a:rPr lang="en-US" sz="2400" dirty="0" err="1"/>
              <a:t>lucidum</a:t>
            </a:r>
            <a:endParaRPr lang="en-US" sz="2400" dirty="0"/>
          </a:p>
          <a:p>
            <a:r>
              <a:rPr lang="en-US" sz="2400" dirty="0" smtClean="0"/>
              <a:t>Stratum </a:t>
            </a:r>
            <a:r>
              <a:rPr lang="en-US" sz="2400" dirty="0" err="1"/>
              <a:t>corneum</a:t>
            </a:r>
            <a:r>
              <a:rPr lang="en-US" sz="2400" dirty="0"/>
              <a:t> </a:t>
            </a:r>
          </a:p>
          <a:p>
            <a:endParaRPr lang="en-US" sz="2400" dirty="0" smtClean="0"/>
          </a:p>
          <a:p>
            <a:r>
              <a:rPr lang="en-US" sz="2400" dirty="0" smtClean="0"/>
              <a:t>2-4 </a:t>
            </a:r>
            <a:r>
              <a:rPr lang="en-US" sz="2400" dirty="0"/>
              <a:t>weeks for each </a:t>
            </a:r>
            <a:r>
              <a:rPr lang="en-US" sz="2400" dirty="0" smtClean="0"/>
              <a:t>cell</a:t>
            </a:r>
          </a:p>
          <a:p>
            <a:pPr marL="0" indent="0">
              <a:buNone/>
            </a:pPr>
            <a:r>
              <a:rPr lang="en-US" sz="2400" dirty="0" smtClean="0"/>
              <a:t>   to form </a:t>
            </a:r>
            <a:r>
              <a:rPr lang="en-US" sz="2400" dirty="0"/>
              <a:t>and to move from </a:t>
            </a:r>
            <a:endParaRPr lang="en-US" sz="2400" dirty="0" smtClean="0"/>
          </a:p>
          <a:p>
            <a:pPr marL="0" indent="0">
              <a:buNone/>
            </a:pPr>
            <a:r>
              <a:rPr lang="en-US" sz="2400" dirty="0"/>
              <a:t> </a:t>
            </a:r>
            <a:r>
              <a:rPr lang="en-US" sz="2400" dirty="0" smtClean="0"/>
              <a:t>  the </a:t>
            </a:r>
            <a:r>
              <a:rPr lang="en-US" sz="2400" dirty="0"/>
              <a:t>stratum </a:t>
            </a:r>
            <a:r>
              <a:rPr lang="en-US" sz="2400" dirty="0" err="1"/>
              <a:t>basale</a:t>
            </a:r>
            <a:r>
              <a:rPr lang="en-US" sz="2400" dirty="0"/>
              <a:t> to </a:t>
            </a:r>
            <a:r>
              <a:rPr lang="en-US" sz="2400" dirty="0" smtClean="0"/>
              <a:t>the</a:t>
            </a:r>
          </a:p>
          <a:p>
            <a:pPr marL="0" indent="0">
              <a:buNone/>
            </a:pPr>
            <a:r>
              <a:rPr lang="en-US" sz="2400" dirty="0"/>
              <a:t> </a:t>
            </a:r>
            <a:r>
              <a:rPr lang="en-US" sz="2400" dirty="0" smtClean="0"/>
              <a:t>  </a:t>
            </a:r>
            <a:r>
              <a:rPr lang="en-US" sz="2400" dirty="0"/>
              <a:t>surface</a:t>
            </a:r>
          </a:p>
          <a:p>
            <a:pPr>
              <a:lnSpc>
                <a:spcPct val="90000"/>
              </a:lnSpc>
            </a:pPr>
            <a:endParaRPr lang="en-US" sz="2800" dirty="0" smtClean="0"/>
          </a:p>
        </p:txBody>
      </p:sp>
      <p:pic>
        <p:nvPicPr>
          <p:cNvPr id="9" name="Picture 3" descr="05-02SkinFeatures_L"/>
          <p:cNvPicPr>
            <a:picLocks noChangeAspect="1" noChangeArrowheads="1"/>
          </p:cNvPicPr>
          <p:nvPr/>
        </p:nvPicPr>
        <p:blipFill>
          <a:blip r:embed="rId2">
            <a:extLst>
              <a:ext uri="{28A0092B-C50C-407E-A947-70E740481C1C}">
                <a14:useLocalDpi xmlns:a14="http://schemas.microsoft.com/office/drawing/2010/main" val="0"/>
              </a:ext>
            </a:extLst>
          </a:blip>
          <a:srcRect l="391"/>
          <a:stretch>
            <a:fillRect/>
          </a:stretch>
        </p:blipFill>
        <p:spPr bwMode="auto">
          <a:xfrm>
            <a:off x="5192914" y="777240"/>
            <a:ext cx="3951086" cy="6080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777240"/>
            <a:ext cx="5937844" cy="523220"/>
          </a:xfrm>
          <a:prstGeom prst="rect">
            <a:avLst/>
          </a:prstGeom>
          <a:noFill/>
        </p:spPr>
        <p:txBody>
          <a:bodyPr wrap="none" rtlCol="0">
            <a:spAutoFit/>
          </a:bodyPr>
          <a:lstStyle/>
          <a:p>
            <a:r>
              <a:rPr lang="fil-PH" sz="2800" dirty="0" smtClean="0">
                <a:solidFill>
                  <a:schemeClr val="tx2">
                    <a:lumMod val="60000"/>
                    <a:lumOff val="40000"/>
                  </a:schemeClr>
                </a:solidFill>
                <a:latin typeface="Berlin Sans FB" pitchFamily="34" charset="0"/>
              </a:rPr>
              <a:t>Layers of the Epidermis</a:t>
            </a:r>
            <a:endParaRPr lang="fil-PH" sz="2800" dirty="0">
              <a:solidFill>
                <a:schemeClr val="tx2">
                  <a:lumMod val="60000"/>
                  <a:lumOff val="40000"/>
                </a:schemeClr>
              </a:solidFill>
              <a:latin typeface="Berlin Sans FB" pitchFamily="34" charset="0"/>
            </a:endParaRPr>
          </a:p>
        </p:txBody>
      </p:sp>
    </p:spTree>
    <p:extLst>
      <p:ext uri="{BB962C8B-B14F-4D97-AF65-F5344CB8AC3E}">
        <p14:creationId xmlns:p14="http://schemas.microsoft.com/office/powerpoint/2010/main" val="107401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4190571"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Skin Pigments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600200"/>
            <a:ext cx="8991600" cy="52578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457200" indent="-457200">
              <a:buAutoNum type="arabicPeriod"/>
            </a:pPr>
            <a:r>
              <a:rPr lang="en-US" sz="2000" b="1" u="sng" dirty="0" smtClean="0">
                <a:solidFill>
                  <a:srgbClr val="FF99FF"/>
                </a:solidFill>
                <a:latin typeface="Perpetua Titling MT" pitchFamily="18" charset="0"/>
              </a:rPr>
              <a:t>Melanin</a:t>
            </a:r>
            <a:r>
              <a:rPr lang="en-US" sz="2800" b="1" dirty="0" smtClean="0">
                <a:solidFill>
                  <a:srgbClr val="FF99FF"/>
                </a:solidFill>
                <a:latin typeface="Scruff LET" pitchFamily="2" charset="0"/>
              </a:rPr>
              <a:t> </a:t>
            </a:r>
            <a:r>
              <a:rPr lang="en-US" sz="2000" dirty="0"/>
              <a:t>- yellow to </a:t>
            </a:r>
            <a:r>
              <a:rPr lang="en-US" sz="2000" dirty="0" smtClean="0"/>
              <a:t>black</a:t>
            </a:r>
          </a:p>
          <a:p>
            <a:pPr marL="0" indent="0">
              <a:buNone/>
            </a:pPr>
            <a:endParaRPr lang="en-US" sz="2000" dirty="0" smtClean="0"/>
          </a:p>
          <a:p>
            <a:pPr marL="0" indent="0">
              <a:buNone/>
            </a:pPr>
            <a:r>
              <a:rPr lang="en-US" sz="2000" dirty="0" smtClean="0"/>
              <a:t>2. </a:t>
            </a:r>
            <a:r>
              <a:rPr lang="en-US" sz="2000" b="1" u="sng" dirty="0">
                <a:solidFill>
                  <a:srgbClr val="FF99FF"/>
                </a:solidFill>
                <a:latin typeface="Perpetua Titling MT" pitchFamily="18" charset="0"/>
              </a:rPr>
              <a:t>Carotene</a:t>
            </a:r>
            <a:r>
              <a:rPr lang="en-US" sz="2000" u="sng" dirty="0">
                <a:solidFill>
                  <a:srgbClr val="FF99FF"/>
                </a:solidFill>
                <a:latin typeface="Perpetua Titling MT" pitchFamily="18" charset="0"/>
              </a:rPr>
              <a:t> </a:t>
            </a:r>
            <a:r>
              <a:rPr lang="en-US" sz="2000" dirty="0"/>
              <a:t>- yellow-orange pigment in the  </a:t>
            </a:r>
            <a:endParaRPr lang="en-US" sz="2000" dirty="0" smtClean="0"/>
          </a:p>
          <a:p>
            <a:pPr marL="0" indent="0">
              <a:buNone/>
            </a:pPr>
            <a:r>
              <a:rPr lang="en-US" sz="2000" dirty="0" smtClean="0"/>
              <a:t>                                    dermis</a:t>
            </a:r>
          </a:p>
          <a:p>
            <a:pPr marL="0" indent="0">
              <a:buNone/>
            </a:pPr>
            <a:r>
              <a:rPr lang="en-US" sz="2000" dirty="0"/>
              <a:t> </a:t>
            </a:r>
            <a:r>
              <a:rPr lang="en-US" sz="2000" dirty="0" smtClean="0"/>
              <a:t>                         </a:t>
            </a:r>
          </a:p>
          <a:p>
            <a:pPr marL="0" indent="0">
              <a:buNone/>
            </a:pPr>
            <a:r>
              <a:rPr lang="en-US" sz="2000" dirty="0" smtClean="0"/>
              <a:t>3.</a:t>
            </a:r>
            <a:r>
              <a:rPr lang="en-US" sz="2000" dirty="0" smtClean="0">
                <a:solidFill>
                  <a:srgbClr val="FF99FF"/>
                </a:solidFill>
                <a:latin typeface="Perpetua Titling MT" pitchFamily="18" charset="0"/>
              </a:rPr>
              <a:t> </a:t>
            </a:r>
            <a:r>
              <a:rPr lang="en-US" sz="2000" b="1" u="sng" dirty="0">
                <a:solidFill>
                  <a:srgbClr val="FF99FF"/>
                </a:solidFill>
                <a:latin typeface="Perpetua Titling MT" pitchFamily="18" charset="0"/>
              </a:rPr>
              <a:t>Hemoglobin</a:t>
            </a:r>
            <a:r>
              <a:rPr lang="en-US" sz="2000" dirty="0">
                <a:solidFill>
                  <a:srgbClr val="FF99FF"/>
                </a:solidFill>
                <a:latin typeface="Perpetua Titling MT" pitchFamily="18" charset="0"/>
              </a:rPr>
              <a:t> </a:t>
            </a:r>
            <a:r>
              <a:rPr lang="en-US" sz="2000" dirty="0"/>
              <a:t>– because the skin is </a:t>
            </a:r>
            <a:endParaRPr lang="en-US" sz="2000" dirty="0" smtClean="0"/>
          </a:p>
          <a:p>
            <a:pPr marL="0" indent="0">
              <a:buNone/>
            </a:pPr>
            <a:r>
              <a:rPr lang="en-US" sz="2000" dirty="0"/>
              <a:t> </a:t>
            </a:r>
            <a:r>
              <a:rPr lang="en-US" sz="2000" dirty="0" smtClean="0"/>
              <a:t>                                        translucent</a:t>
            </a:r>
          </a:p>
          <a:p>
            <a:pPr marL="0" indent="0">
              <a:buNone/>
            </a:pPr>
            <a:r>
              <a:rPr lang="en-US" sz="2000" dirty="0"/>
              <a:t>	</a:t>
            </a:r>
            <a:r>
              <a:rPr lang="en-US" sz="2000" dirty="0" smtClean="0"/>
              <a:t>			 - tinted </a:t>
            </a:r>
            <a:r>
              <a:rPr lang="en-US" sz="2000" dirty="0"/>
              <a:t>red </a:t>
            </a:r>
            <a:r>
              <a:rPr lang="en-US" sz="2000" dirty="0" smtClean="0"/>
              <a:t>to </a:t>
            </a:r>
            <a:r>
              <a:rPr lang="en-US" sz="2000" dirty="0"/>
              <a:t>pink depending </a:t>
            </a:r>
            <a:endParaRPr lang="en-US" sz="2000" dirty="0" smtClean="0"/>
          </a:p>
          <a:p>
            <a:pPr marL="0" indent="0">
              <a:buNone/>
            </a:pPr>
            <a:r>
              <a:rPr lang="en-US" sz="2000" dirty="0"/>
              <a:t> </a:t>
            </a:r>
            <a:r>
              <a:rPr lang="en-US" sz="2000" dirty="0" smtClean="0"/>
              <a:t>                                      on </a:t>
            </a:r>
            <a:r>
              <a:rPr lang="en-US" sz="2000" dirty="0"/>
              <a:t>dermal </a:t>
            </a:r>
            <a:r>
              <a:rPr lang="en-US" sz="2000" dirty="0" smtClean="0"/>
              <a:t>capillary </a:t>
            </a:r>
            <a:r>
              <a:rPr lang="en-US" sz="2000" dirty="0"/>
              <a:t>blood </a:t>
            </a:r>
            <a:r>
              <a:rPr lang="en-US" sz="2000" dirty="0" smtClean="0"/>
              <a:t>flow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19600"/>
            <a:ext cx="3581400" cy="23074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40030"/>
            <a:ext cx="2552700" cy="1698706"/>
          </a:xfrm>
          <a:prstGeom prst="rect">
            <a:avLst/>
          </a:prstGeom>
        </p:spPr>
      </p:pic>
    </p:spTree>
    <p:extLst>
      <p:ext uri="{BB962C8B-B14F-4D97-AF65-F5344CB8AC3E}">
        <p14:creationId xmlns:p14="http://schemas.microsoft.com/office/powerpoint/2010/main" val="418414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5237331"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Common Diseases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US" sz="2000" dirty="0"/>
          </a:p>
        </p:txBody>
      </p:sp>
      <p:pic>
        <p:nvPicPr>
          <p:cNvPr id="6" name="Picture 7" descr="alb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1459468"/>
            <a:ext cx="362712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Vitiligo on the back and 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760" y="4120316"/>
            <a:ext cx="3581400" cy="2644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1371451"/>
            <a:ext cx="4572000" cy="1631216"/>
          </a:xfrm>
          <a:prstGeom prst="rect">
            <a:avLst/>
          </a:prstGeom>
        </p:spPr>
        <p:txBody>
          <a:bodyPr>
            <a:spAutoFit/>
          </a:bodyPr>
          <a:lstStyle/>
          <a:p>
            <a:r>
              <a:rPr lang="en-US" sz="2000" b="1" dirty="0" smtClean="0">
                <a:solidFill>
                  <a:srgbClr val="009999"/>
                </a:solidFill>
              </a:rPr>
              <a:t>Albinism</a:t>
            </a:r>
            <a:r>
              <a:rPr lang="en-US" sz="2000" dirty="0" smtClean="0">
                <a:solidFill>
                  <a:srgbClr val="009999"/>
                </a:solidFill>
              </a:rPr>
              <a:t> </a:t>
            </a:r>
            <a:r>
              <a:rPr lang="en-US" sz="2000" dirty="0" smtClean="0"/>
              <a:t>- inability to produce melanin; cannot breakdown tyrosine, no melanin, inborn error of metabolism</a:t>
            </a:r>
            <a:endParaRPr lang="fil-PH" sz="2000" dirty="0"/>
          </a:p>
        </p:txBody>
      </p:sp>
      <p:sp>
        <p:nvSpPr>
          <p:cNvPr id="4" name="Rectangle 3"/>
          <p:cNvSpPr/>
          <p:nvPr/>
        </p:nvSpPr>
        <p:spPr>
          <a:xfrm>
            <a:off x="609600" y="4572000"/>
            <a:ext cx="4572000" cy="1015663"/>
          </a:xfrm>
          <a:prstGeom prst="rect">
            <a:avLst/>
          </a:prstGeom>
        </p:spPr>
        <p:txBody>
          <a:bodyPr>
            <a:spAutoFit/>
          </a:bodyPr>
          <a:lstStyle/>
          <a:p>
            <a:pPr algn="r"/>
            <a:r>
              <a:rPr lang="en-US" sz="2000" b="1" dirty="0" err="1" smtClean="0">
                <a:solidFill>
                  <a:srgbClr val="009999"/>
                </a:solidFill>
              </a:rPr>
              <a:t>Vitiligo</a:t>
            </a:r>
            <a:r>
              <a:rPr lang="en-US" sz="2000" dirty="0" smtClean="0">
                <a:solidFill>
                  <a:srgbClr val="009999"/>
                </a:solidFill>
              </a:rPr>
              <a:t> </a:t>
            </a:r>
            <a:r>
              <a:rPr lang="en-US" sz="2000" dirty="0" smtClean="0"/>
              <a:t>- partial/complete loss of melanocytes from skin patches</a:t>
            </a:r>
            <a:endParaRPr lang="fil-PH" sz="2000" dirty="0"/>
          </a:p>
        </p:txBody>
      </p:sp>
    </p:spTree>
    <p:extLst>
      <p:ext uri="{BB962C8B-B14F-4D97-AF65-F5344CB8AC3E}">
        <p14:creationId xmlns:p14="http://schemas.microsoft.com/office/powerpoint/2010/main" val="228791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39762"/>
          </a:xfrm>
          <a:solidFill>
            <a:schemeClr val="bg2">
              <a:lumMod val="10000"/>
              <a:lumOff val="90000"/>
              <a:alpha val="56000"/>
            </a:schemeClr>
          </a:solidFill>
        </p:spPr>
        <p:txBody>
          <a:bodyPr/>
          <a:lstStyle/>
          <a:p>
            <a:pPr algn="ctr"/>
            <a:r>
              <a:rPr lang="fil-PH" sz="3600" dirty="0" smtClean="0">
                <a:latin typeface="Berlin Sans FB" pitchFamily="34" charset="0"/>
              </a:rPr>
              <a:t>     </a:t>
            </a:r>
            <a:r>
              <a:rPr lang="fil-PH" sz="3600" dirty="0" smtClean="0">
                <a:effectLst>
                  <a:outerShdw blurRad="38100" dist="38100" dir="2700000" algn="tl">
                    <a:srgbClr val="000000">
                      <a:alpha val="43137"/>
                    </a:srgbClr>
                  </a:outerShdw>
                </a:effectLst>
                <a:latin typeface="Berlin Sans FB" pitchFamily="34" charset="0"/>
              </a:rPr>
              <a:t>The Skin</a:t>
            </a:r>
            <a:endParaRPr lang="fil-PH" sz="3600" dirty="0">
              <a:effectLst>
                <a:outerShdw blurRad="38100" dist="38100" dir="2700000" algn="tl">
                  <a:srgbClr val="000000">
                    <a:alpha val="43137"/>
                  </a:srgbClr>
                </a:outerShdw>
              </a:effectLst>
              <a:latin typeface="Berlin Sans FB" pitchFamily="34" charset="0"/>
            </a:endParaRPr>
          </a:p>
        </p:txBody>
      </p:sp>
      <p:sp>
        <p:nvSpPr>
          <p:cNvPr id="5" name="TextBox 4"/>
          <p:cNvSpPr txBox="1"/>
          <p:nvPr/>
        </p:nvSpPr>
        <p:spPr>
          <a:xfrm>
            <a:off x="152400" y="777240"/>
            <a:ext cx="5237331" cy="584775"/>
          </a:xfrm>
          <a:prstGeom prst="rect">
            <a:avLst/>
          </a:prstGeom>
          <a:noFill/>
        </p:spPr>
        <p:txBody>
          <a:bodyPr wrap="none" rtlCol="0">
            <a:spAutoFit/>
          </a:bodyPr>
          <a:lstStyle/>
          <a:p>
            <a:r>
              <a:rPr lang="fil-PH" sz="3200" dirty="0" smtClean="0">
                <a:solidFill>
                  <a:schemeClr val="tx2">
                    <a:lumMod val="60000"/>
                    <a:lumOff val="40000"/>
                  </a:schemeClr>
                </a:solidFill>
                <a:latin typeface="Berlin Sans FB" pitchFamily="34" charset="0"/>
              </a:rPr>
              <a:t>Common Diseases</a:t>
            </a:r>
            <a:endParaRPr lang="fil-PH" sz="3200" dirty="0">
              <a:solidFill>
                <a:schemeClr val="tx2">
                  <a:lumMod val="60000"/>
                  <a:lumOff val="40000"/>
                </a:schemeClr>
              </a:solidFill>
              <a:latin typeface="Berlin Sans FB" pitchFamily="34" charset="0"/>
            </a:endParaRPr>
          </a:p>
        </p:txBody>
      </p:sp>
      <p:sp>
        <p:nvSpPr>
          <p:cNvPr id="7" name="Rectangle 3"/>
          <p:cNvSpPr txBox="1">
            <a:spLocks noChangeArrowheads="1"/>
          </p:cNvSpPr>
          <p:nvPr/>
        </p:nvSpPr>
        <p:spPr>
          <a:xfrm>
            <a:off x="152400" y="1459468"/>
            <a:ext cx="8763000" cy="5398532"/>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US" sz="2000" dirty="0"/>
          </a:p>
        </p:txBody>
      </p:sp>
      <p:sp>
        <p:nvSpPr>
          <p:cNvPr id="27" name="TextBox 26"/>
          <p:cNvSpPr txBox="1"/>
          <p:nvPr/>
        </p:nvSpPr>
        <p:spPr>
          <a:xfrm>
            <a:off x="3954780" y="4343400"/>
            <a:ext cx="2443298" cy="461665"/>
          </a:xfrm>
          <a:prstGeom prst="rect">
            <a:avLst/>
          </a:prstGeom>
          <a:noFill/>
        </p:spPr>
        <p:txBody>
          <a:bodyPr wrap="none" rtlCol="0">
            <a:spAutoFit/>
          </a:bodyPr>
          <a:lstStyle/>
          <a:p>
            <a:r>
              <a:rPr lang="fil-PH" sz="2400" dirty="0" smtClean="0">
                <a:solidFill>
                  <a:srgbClr val="008080"/>
                </a:solidFill>
                <a:latin typeface="Berlin Sans FB" pitchFamily="34" charset="0"/>
              </a:rPr>
              <a:t>Treatment</a:t>
            </a:r>
            <a:endParaRPr lang="fil-PH" sz="2400" dirty="0">
              <a:solidFill>
                <a:srgbClr val="008080"/>
              </a:solidFill>
              <a:latin typeface="Berlin Sans FB"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8988"/>
            <a:ext cx="3657600" cy="425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6200" y="1362015"/>
            <a:ext cx="5257800" cy="2677656"/>
          </a:xfrm>
          <a:prstGeom prst="rect">
            <a:avLst/>
          </a:prstGeom>
        </p:spPr>
        <p:txBody>
          <a:bodyPr wrap="square">
            <a:spAutoFit/>
          </a:bodyPr>
          <a:lstStyle/>
          <a:p>
            <a:r>
              <a:rPr lang="en-US" sz="2400" b="1" dirty="0" smtClean="0">
                <a:solidFill>
                  <a:srgbClr val="008080"/>
                </a:solidFill>
              </a:rPr>
              <a:t>Ringworm</a:t>
            </a:r>
            <a:r>
              <a:rPr lang="en-US" b="1" dirty="0" smtClean="0"/>
              <a:t> </a:t>
            </a:r>
            <a:r>
              <a:rPr lang="en-US" dirty="0" smtClean="0"/>
              <a:t>is a fungal</a:t>
            </a:r>
            <a:r>
              <a:rPr lang="en-US" dirty="0"/>
              <a:t> </a:t>
            </a:r>
            <a:r>
              <a:rPr lang="en-US" dirty="0" smtClean="0"/>
              <a:t>infection of the skin previously thought to be due to a parasite (worm). The medical term for ringworm is </a:t>
            </a:r>
            <a:r>
              <a:rPr lang="en-US" dirty="0" err="1" smtClean="0"/>
              <a:t>tinea</a:t>
            </a:r>
            <a:r>
              <a:rPr lang="en-US" dirty="0" smtClean="0"/>
              <a:t>. The skin infections are sometimes characterized by round lesions in the upper layers of the skin. Fungi that cause ringworm are known as </a:t>
            </a:r>
            <a:r>
              <a:rPr lang="en-US" dirty="0" err="1" smtClean="0"/>
              <a:t>dermatophytes</a:t>
            </a:r>
            <a:r>
              <a:rPr lang="en-US" dirty="0" smtClean="0"/>
              <a:t>.</a:t>
            </a:r>
            <a:endParaRPr lang="fil-PH" dirty="0"/>
          </a:p>
        </p:txBody>
      </p:sp>
      <p:sp>
        <p:nvSpPr>
          <p:cNvPr id="6" name="TextBox 5"/>
          <p:cNvSpPr txBox="1"/>
          <p:nvPr/>
        </p:nvSpPr>
        <p:spPr>
          <a:xfrm>
            <a:off x="4114800" y="4805065"/>
            <a:ext cx="4371710" cy="369332"/>
          </a:xfrm>
          <a:prstGeom prst="rect">
            <a:avLst/>
          </a:prstGeom>
          <a:noFill/>
        </p:spPr>
        <p:txBody>
          <a:bodyPr wrap="none" rtlCol="0">
            <a:spAutoFit/>
          </a:bodyPr>
          <a:lstStyle/>
          <a:p>
            <a:r>
              <a:rPr lang="fil-PH" dirty="0" smtClean="0"/>
              <a:t>Antifungal ointment or creams</a:t>
            </a:r>
            <a:endParaRPr lang="fil-PH" dirty="0"/>
          </a:p>
        </p:txBody>
      </p:sp>
    </p:spTree>
    <p:extLst>
      <p:ext uri="{BB962C8B-B14F-4D97-AF65-F5344CB8AC3E}">
        <p14:creationId xmlns:p14="http://schemas.microsoft.com/office/powerpoint/2010/main" val="185922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5240"/>
            <a:ext cx="9067800" cy="1005840"/>
          </a:xfrm>
        </p:spPr>
        <p:txBody>
          <a:bodyPr/>
          <a:lstStyle/>
          <a:p>
            <a:r>
              <a:rPr lang="fil-PH" sz="4000" b="0" i="0" dirty="0" smtClean="0">
                <a:effectLst>
                  <a:outerShdw blurRad="38100" dist="38100" dir="2700000" algn="tl">
                    <a:srgbClr val="000000">
                      <a:alpha val="43137"/>
                    </a:srgbClr>
                  </a:outerShdw>
                </a:effectLst>
                <a:latin typeface="Berlin Sans FB" pitchFamily="34" charset="0"/>
              </a:rPr>
              <a:t> The </a:t>
            </a:r>
            <a:r>
              <a:rPr lang="fil-PH" sz="4000" b="0" i="0" dirty="0">
                <a:effectLst>
                  <a:outerShdw blurRad="38100" dist="38100" dir="2700000" algn="tl">
                    <a:srgbClr val="000000">
                      <a:alpha val="43137"/>
                    </a:srgbClr>
                  </a:outerShdw>
                </a:effectLst>
                <a:latin typeface="Berlin Sans FB" pitchFamily="34" charset="0"/>
              </a:rPr>
              <a:t>Skeletal System</a:t>
            </a:r>
          </a:p>
        </p:txBody>
      </p:sp>
      <p:pic>
        <p:nvPicPr>
          <p:cNvPr id="5" name="Picture 4" descr="skeleton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8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23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413</TotalTime>
  <Words>1073</Words>
  <Application>Microsoft Office PowerPoint</Application>
  <PresentationFormat>On-screen Show (4:3)</PresentationFormat>
  <Paragraphs>219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Horizon</vt:lpstr>
      <vt:lpstr>PowerPoint Presentation</vt:lpstr>
      <vt:lpstr>     The Skin</vt:lpstr>
      <vt:lpstr>     The Skin</vt:lpstr>
      <vt:lpstr>     The Skin</vt:lpstr>
      <vt:lpstr>     The Skin</vt:lpstr>
      <vt:lpstr>     The Skin</vt:lpstr>
      <vt:lpstr>     The Skin</vt:lpstr>
      <vt:lpstr>     The Skin</vt:lpstr>
      <vt:lpstr> The Skeletal System</vt:lpstr>
      <vt:lpstr>PowerPoint Presentation</vt:lpstr>
      <vt:lpstr>PowerPoint Presentation</vt:lpstr>
      <vt:lpstr>Common diseases</vt:lpstr>
      <vt:lpstr>Common diseases</vt:lpstr>
      <vt:lpstr>Common diseases</vt:lpstr>
      <vt:lpstr>Common diseases</vt:lpstr>
      <vt:lpstr>Common diseases</vt:lpstr>
      <vt:lpstr>Common diseases</vt:lpstr>
      <vt:lpstr>Common diseases</vt:lpstr>
      <vt:lpstr>Common diseases</vt:lpstr>
      <vt:lpstr>Common diseases</vt:lpstr>
      <vt:lpstr>Common diseases</vt:lpstr>
      <vt:lpstr>the respiratory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Roselyn</dc:creator>
  <cp:lastModifiedBy>Roselyn</cp:lastModifiedBy>
  <cp:revision>82</cp:revision>
  <dcterms:created xsi:type="dcterms:W3CDTF">2010-09-07T05:22:27Z</dcterms:created>
  <dcterms:modified xsi:type="dcterms:W3CDTF">2010-09-14T06:03:28Z</dcterms:modified>
</cp:coreProperties>
</file>